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256" r:id="rId2"/>
    <p:sldId id="300" r:id="rId3"/>
    <p:sldId id="398" r:id="rId4"/>
    <p:sldId id="383" r:id="rId5"/>
    <p:sldId id="379" r:id="rId6"/>
    <p:sldId id="366" r:id="rId7"/>
    <p:sldId id="364" r:id="rId8"/>
    <p:sldId id="378" r:id="rId9"/>
    <p:sldId id="386" r:id="rId10"/>
    <p:sldId id="385" r:id="rId11"/>
    <p:sldId id="354" r:id="rId12"/>
    <p:sldId id="387" r:id="rId13"/>
    <p:sldId id="389" r:id="rId14"/>
    <p:sldId id="388" r:id="rId15"/>
    <p:sldId id="401" r:id="rId16"/>
    <p:sldId id="396" r:id="rId17"/>
    <p:sldId id="414" r:id="rId18"/>
    <p:sldId id="410" r:id="rId19"/>
    <p:sldId id="411" r:id="rId20"/>
    <p:sldId id="412" r:id="rId21"/>
    <p:sldId id="413" r:id="rId22"/>
    <p:sldId id="415" r:id="rId23"/>
    <p:sldId id="416" r:id="rId24"/>
    <p:sldId id="417" r:id="rId25"/>
    <p:sldId id="418" r:id="rId26"/>
    <p:sldId id="419" r:id="rId27"/>
    <p:sldId id="420" r:id="rId28"/>
    <p:sldId id="408" r:id="rId29"/>
  </p:sldIdLst>
  <p:sldSz cx="10693400" cy="7561263"/>
  <p:notesSz cx="7099300" cy="10234613"/>
  <p:defaultTextStyle>
    <a:defPPr>
      <a:defRPr lang="ko-KR"/>
    </a:defPPr>
    <a:lvl1pPr algn="l" rtl="0" fontAlgn="base" latinLnBrk="1">
      <a:spcBef>
        <a:spcPct val="0"/>
      </a:spcBef>
      <a:spcAft>
        <a:spcPct val="0"/>
      </a:spcAft>
      <a:defRPr kumimoji="1" sz="1500" kern="1200">
        <a:solidFill>
          <a:schemeClr val="bg2"/>
        </a:solidFill>
        <a:latin typeface="IB_K850Medium"/>
        <a:ea typeface="IB_K850Medium"/>
        <a:cs typeface="IB_K850Medium"/>
      </a:defRPr>
    </a:lvl1pPr>
    <a:lvl2pPr marL="457200" algn="l" rtl="0" fontAlgn="base" latinLnBrk="1">
      <a:spcBef>
        <a:spcPct val="0"/>
      </a:spcBef>
      <a:spcAft>
        <a:spcPct val="0"/>
      </a:spcAft>
      <a:defRPr kumimoji="1" sz="1500" kern="1200">
        <a:solidFill>
          <a:schemeClr val="bg2"/>
        </a:solidFill>
        <a:latin typeface="IB_K850Medium"/>
        <a:ea typeface="IB_K850Medium"/>
        <a:cs typeface="IB_K850Medium"/>
      </a:defRPr>
    </a:lvl2pPr>
    <a:lvl3pPr marL="914400" algn="l" rtl="0" fontAlgn="base" latinLnBrk="1">
      <a:spcBef>
        <a:spcPct val="0"/>
      </a:spcBef>
      <a:spcAft>
        <a:spcPct val="0"/>
      </a:spcAft>
      <a:defRPr kumimoji="1" sz="1500" kern="1200">
        <a:solidFill>
          <a:schemeClr val="bg2"/>
        </a:solidFill>
        <a:latin typeface="IB_K850Medium"/>
        <a:ea typeface="IB_K850Medium"/>
        <a:cs typeface="IB_K850Medium"/>
      </a:defRPr>
    </a:lvl3pPr>
    <a:lvl4pPr marL="1371600" algn="l" rtl="0" fontAlgn="base" latinLnBrk="1">
      <a:spcBef>
        <a:spcPct val="0"/>
      </a:spcBef>
      <a:spcAft>
        <a:spcPct val="0"/>
      </a:spcAft>
      <a:defRPr kumimoji="1" sz="1500" kern="1200">
        <a:solidFill>
          <a:schemeClr val="bg2"/>
        </a:solidFill>
        <a:latin typeface="IB_K850Medium"/>
        <a:ea typeface="IB_K850Medium"/>
        <a:cs typeface="IB_K850Medium"/>
      </a:defRPr>
    </a:lvl4pPr>
    <a:lvl5pPr marL="1828800" algn="l" rtl="0" fontAlgn="base" latinLnBrk="1">
      <a:spcBef>
        <a:spcPct val="0"/>
      </a:spcBef>
      <a:spcAft>
        <a:spcPct val="0"/>
      </a:spcAft>
      <a:defRPr kumimoji="1" sz="1500" kern="1200">
        <a:solidFill>
          <a:schemeClr val="bg2"/>
        </a:solidFill>
        <a:latin typeface="IB_K850Medium"/>
        <a:ea typeface="IB_K850Medium"/>
        <a:cs typeface="IB_K850Medium"/>
      </a:defRPr>
    </a:lvl5pPr>
    <a:lvl6pPr marL="2286000" algn="l" defTabSz="914400" rtl="0" eaLnBrk="1" latinLnBrk="1" hangingPunct="1">
      <a:defRPr kumimoji="1" sz="1500" kern="1200">
        <a:solidFill>
          <a:schemeClr val="bg2"/>
        </a:solidFill>
        <a:latin typeface="IB_K850Medium"/>
        <a:ea typeface="IB_K850Medium"/>
        <a:cs typeface="IB_K850Medium"/>
      </a:defRPr>
    </a:lvl6pPr>
    <a:lvl7pPr marL="2743200" algn="l" defTabSz="914400" rtl="0" eaLnBrk="1" latinLnBrk="1" hangingPunct="1">
      <a:defRPr kumimoji="1" sz="1500" kern="1200">
        <a:solidFill>
          <a:schemeClr val="bg2"/>
        </a:solidFill>
        <a:latin typeface="IB_K850Medium"/>
        <a:ea typeface="IB_K850Medium"/>
        <a:cs typeface="IB_K850Medium"/>
      </a:defRPr>
    </a:lvl7pPr>
    <a:lvl8pPr marL="3200400" algn="l" defTabSz="914400" rtl="0" eaLnBrk="1" latinLnBrk="1" hangingPunct="1">
      <a:defRPr kumimoji="1" sz="1500" kern="1200">
        <a:solidFill>
          <a:schemeClr val="bg2"/>
        </a:solidFill>
        <a:latin typeface="IB_K850Medium"/>
        <a:ea typeface="IB_K850Medium"/>
        <a:cs typeface="IB_K850Medium"/>
      </a:defRPr>
    </a:lvl8pPr>
    <a:lvl9pPr marL="3657600" algn="l" defTabSz="914400" rtl="0" eaLnBrk="1" latinLnBrk="1" hangingPunct="1">
      <a:defRPr kumimoji="1" sz="1500" kern="1200">
        <a:solidFill>
          <a:schemeClr val="bg2"/>
        </a:solidFill>
        <a:latin typeface="IB_K850Medium"/>
        <a:ea typeface="IB_K850Medium"/>
        <a:cs typeface="IB_K850Medium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777777"/>
    <a:srgbClr val="B2B2B2"/>
    <a:srgbClr val="990000"/>
    <a:srgbClr val="5F5F5F"/>
    <a:srgbClr val="333333"/>
    <a:srgbClr val="FF6600"/>
    <a:srgbClr val="800000"/>
    <a:srgbClr val="6666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771" autoAdjust="0"/>
    <p:restoredTop sz="98036" autoAdjust="0"/>
  </p:normalViewPr>
  <p:slideViewPr>
    <p:cSldViewPr>
      <p:cViewPr>
        <p:scale>
          <a:sx n="75" d="100"/>
          <a:sy n="75" d="100"/>
        </p:scale>
        <p:origin x="-1188" y="30"/>
      </p:cViewPr>
      <p:guideLst>
        <p:guide orient="horz" pos="1428"/>
        <p:guide orient="horz" pos="2971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368"/>
    </p:cViewPr>
  </p:sorterViewPr>
  <p:notesViewPr>
    <p:cSldViewPr>
      <p:cViewPr varScale="1">
        <p:scale>
          <a:sx n="79" d="100"/>
          <a:sy n="79" d="100"/>
        </p:scale>
        <p:origin x="-2142" y="-96"/>
      </p:cViewPr>
      <p:guideLst>
        <p:guide orient="horz" pos="3223"/>
        <p:guide pos="2235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76" tIns="47288" rIns="94576" bIns="47288" numCol="1" anchor="t" anchorCtr="0" compatLnSpc="1">
            <a:prstTxWarp prst="textNoShape">
              <a:avLst/>
            </a:prstTxWarp>
          </a:bodyPr>
          <a:lstStyle>
            <a:lvl1pPr algn="l" defTabSz="946150">
              <a:defRPr sz="1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263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76" tIns="47288" rIns="94576" bIns="47288" numCol="1" anchor="t" anchorCtr="0" compatLnSpc="1">
            <a:prstTxWarp prst="textNoShape">
              <a:avLst/>
            </a:prstTxWarp>
          </a:bodyPr>
          <a:lstStyle>
            <a:lvl1pPr algn="r" defTabSz="946150">
              <a:defRPr sz="1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263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76" tIns="47288" rIns="94576" bIns="47288" numCol="1" anchor="b" anchorCtr="0" compatLnSpc="1">
            <a:prstTxWarp prst="textNoShape">
              <a:avLst/>
            </a:prstTxWarp>
          </a:bodyPr>
          <a:lstStyle>
            <a:lvl1pPr algn="l" defTabSz="946150">
              <a:defRPr sz="1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2263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4576" tIns="47288" rIns="94576" bIns="47288" numCol="1" anchor="b" anchorCtr="0" compatLnSpc="1">
            <a:prstTxWarp prst="textNoShape">
              <a:avLst/>
            </a:prstTxWarp>
          </a:bodyPr>
          <a:lstStyle>
            <a:lvl1pPr algn="r" defTabSz="946150">
              <a:defRPr sz="1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2C5EBAF2-D809-43EF-8AF5-A541300BE9B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20115460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7" tIns="47717" rIns="95437" bIns="47717" numCol="1" anchor="t" anchorCtr="0" compatLnSpc="1">
            <a:prstTxWarp prst="textNoShape">
              <a:avLst/>
            </a:prstTxWarp>
          </a:bodyPr>
          <a:lstStyle>
            <a:lvl1pPr algn="l" defTabSz="954088">
              <a:defRPr sz="1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021138" y="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7" tIns="47717" rIns="95437" bIns="47717" numCol="1" anchor="t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35025" y="766763"/>
            <a:ext cx="5430838" cy="38401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9613" y="4860925"/>
            <a:ext cx="5680075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7" tIns="47717" rIns="95437" bIns="47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noProof="0" smtClean="0"/>
              <a:t>마스터 텍스트 스타일을 편집합니다</a:t>
            </a:r>
          </a:p>
          <a:p>
            <a:pPr lvl="1"/>
            <a:r>
              <a:rPr lang="ko-KR" altLang="en-US" noProof="0" smtClean="0"/>
              <a:t>둘째 수준</a:t>
            </a:r>
          </a:p>
          <a:p>
            <a:pPr lvl="2"/>
            <a:r>
              <a:rPr lang="ko-KR" altLang="en-US" noProof="0" smtClean="0"/>
              <a:t>셋째 수준</a:t>
            </a:r>
          </a:p>
          <a:p>
            <a:pPr lvl="3"/>
            <a:r>
              <a:rPr lang="ko-KR" altLang="en-US" noProof="0" smtClean="0"/>
              <a:t>넷째 수준</a:t>
            </a:r>
          </a:p>
          <a:p>
            <a:pPr lvl="4"/>
            <a:r>
              <a:rPr lang="ko-KR" altLang="en-US" noProof="0" smtClean="0"/>
              <a:t>다섯째 수준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7" tIns="47717" rIns="95437" bIns="47717" numCol="1" anchor="b" anchorCtr="0" compatLnSpc="1">
            <a:prstTxWarp prst="textNoShape">
              <a:avLst/>
            </a:prstTxWarp>
          </a:bodyPr>
          <a:lstStyle>
            <a:lvl1pPr algn="l" defTabSz="954088">
              <a:defRPr sz="1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endParaRPr lang="en-US" altLang="ko-KR"/>
          </a:p>
        </p:txBody>
      </p:sp>
      <p:sp>
        <p:nvSpPr>
          <p:cNvPr id="1843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5437" tIns="47717" rIns="95437" bIns="47717" numCol="1" anchor="b" anchorCtr="0" compatLnSpc="1">
            <a:prstTxWarp prst="textNoShape">
              <a:avLst/>
            </a:prstTxWarp>
          </a:bodyPr>
          <a:lstStyle>
            <a:lvl1pPr algn="r" defTabSz="954088">
              <a:defRPr sz="1200">
                <a:solidFill>
                  <a:schemeClr val="tx1"/>
                </a:solidFill>
                <a:latin typeface="굴림" charset="-127"/>
                <a:ea typeface="굴림" charset="-127"/>
              </a:defRPr>
            </a:lvl1pPr>
          </a:lstStyle>
          <a:p>
            <a:pPr>
              <a:defRPr/>
            </a:pPr>
            <a:fld id="{E171227F-C6C7-432C-8810-8DB93F17E79A}" type="slidenum">
              <a:rPr lang="en-US" altLang="ko-KR"/>
              <a:pPr>
                <a:defRPr/>
              </a:pPr>
              <a:t>‹#›</a:t>
            </a:fld>
            <a:endParaRPr lang="en-US" altLang="ko-KR"/>
          </a:p>
        </p:txBody>
      </p:sp>
    </p:spTree>
    <p:extLst>
      <p:ext uri="{BB962C8B-B14F-4D97-AF65-F5344CB8AC3E}">
        <p14:creationId xmlns="" xmlns:p14="http://schemas.microsoft.com/office/powerpoint/2010/main" val="13074515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1pPr>
    <a:lvl2pPr marL="4572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2pPr>
    <a:lvl3pPr marL="9144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3pPr>
    <a:lvl4pPr marL="13716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4pPr>
    <a:lvl5pPr marL="1828800" algn="l" rtl="0" eaLnBrk="0" fontAlgn="base" latinLnBrk="1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굴림" charset="-127"/>
        <a:ea typeface="굴림" charset="-127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3" descr="cover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10696576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89825" y="525463"/>
            <a:ext cx="2317750" cy="6229350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988" y="525463"/>
            <a:ext cx="6802437" cy="6229350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534988" y="525463"/>
            <a:ext cx="9272587" cy="6229350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0" y="4859338"/>
            <a:ext cx="9090025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50" y="3205163"/>
            <a:ext cx="9090025" cy="1654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93888" y="1762125"/>
            <a:ext cx="3879850" cy="4992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26138" y="1762125"/>
            <a:ext cx="3881437" cy="49926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3213"/>
            <a:ext cx="9623425" cy="1260475"/>
          </a:xfrm>
        </p:spPr>
        <p:txBody>
          <a:bodyPr/>
          <a:lstStyle>
            <a:lvl1pPr>
              <a:defRPr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988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988" y="2397125"/>
            <a:ext cx="4724400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2425" y="1692275"/>
            <a:ext cx="4725988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2425" y="2397125"/>
            <a:ext cx="4725988" cy="43576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1625"/>
            <a:ext cx="3517900" cy="12811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1475" y="301625"/>
            <a:ext cx="5976938" cy="6453188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988" y="1582738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0" y="5292725"/>
            <a:ext cx="6416675" cy="6254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500" y="676275"/>
            <a:ext cx="6416675" cy="453548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ko-KR" alt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500" y="5918200"/>
            <a:ext cx="6416675" cy="88741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4988" y="525463"/>
            <a:ext cx="8264525" cy="555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93" tIns="52147" rIns="104293" bIns="52147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제목 스타일 편집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93888" y="1762125"/>
            <a:ext cx="7913687" cy="4992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93" tIns="52147" rIns="104293" bIns="5214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</a:p>
        </p:txBody>
      </p:sp>
      <p:pic>
        <p:nvPicPr>
          <p:cNvPr id="1028" name="Picture 17" descr="back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-1588" y="0"/>
            <a:ext cx="10696576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0" r:id="rId2"/>
    <p:sldLayoutId id="2147483659" r:id="rId3"/>
    <p:sldLayoutId id="2147483658" r:id="rId4"/>
    <p:sldLayoutId id="2147483657" r:id="rId5"/>
    <p:sldLayoutId id="2147483656" r:id="rId6"/>
    <p:sldLayoutId id="2147483655" r:id="rId7"/>
    <p:sldLayoutId id="2147483654" r:id="rId8"/>
    <p:sldLayoutId id="2147483653" r:id="rId9"/>
    <p:sldLayoutId id="2147483652" r:id="rId10"/>
    <p:sldLayoutId id="2147483651" r:id="rId11"/>
    <p:sldLayoutId id="2147483650" r:id="rId12"/>
  </p:sldLayoutIdLst>
  <p:txStyles>
    <p:titleStyle>
      <a:lvl1pPr algn="r" defTabSz="1041400" rtl="0" eaLnBrk="0" fontAlgn="base" latinLnBrk="1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+mj-lt"/>
          <a:ea typeface="+mj-ea"/>
          <a:cs typeface="+mj-cs"/>
        </a:defRPr>
      </a:lvl1pPr>
      <a:lvl2pPr algn="r" defTabSz="1041400" rtl="0" eaLnBrk="0" fontAlgn="base" latinLnBrk="1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IB_K850Medium"/>
          <a:ea typeface="IB_K850Medium"/>
          <a:cs typeface="IB_K850Medium"/>
        </a:defRPr>
      </a:lvl2pPr>
      <a:lvl3pPr algn="r" defTabSz="1041400" rtl="0" eaLnBrk="0" fontAlgn="base" latinLnBrk="1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IB_K850Medium"/>
          <a:ea typeface="IB_K850Medium"/>
          <a:cs typeface="IB_K850Medium"/>
        </a:defRPr>
      </a:lvl3pPr>
      <a:lvl4pPr algn="r" defTabSz="1041400" rtl="0" eaLnBrk="0" fontAlgn="base" latinLnBrk="1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IB_K850Medium"/>
          <a:ea typeface="IB_K850Medium"/>
          <a:cs typeface="IB_K850Medium"/>
        </a:defRPr>
      </a:lvl4pPr>
      <a:lvl5pPr algn="r" defTabSz="1041400" rtl="0" eaLnBrk="0" fontAlgn="base" latinLnBrk="1" hangingPunct="0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IB_K850Medium"/>
          <a:ea typeface="IB_K850Medium"/>
          <a:cs typeface="IB_K850Medium"/>
        </a:defRPr>
      </a:lvl5pPr>
      <a:lvl6pPr marL="457200" algn="r" defTabSz="1041400" rtl="0" fontAlgn="base" latinLnBrk="1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IB_K850Medium"/>
          <a:ea typeface="IB_K850Medium"/>
          <a:cs typeface="IB_K850Medium"/>
        </a:defRPr>
      </a:lvl6pPr>
      <a:lvl7pPr marL="914400" algn="r" defTabSz="1041400" rtl="0" fontAlgn="base" latinLnBrk="1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IB_K850Medium"/>
          <a:ea typeface="IB_K850Medium"/>
          <a:cs typeface="IB_K850Medium"/>
        </a:defRPr>
      </a:lvl7pPr>
      <a:lvl8pPr marL="1371600" algn="r" defTabSz="1041400" rtl="0" fontAlgn="base" latinLnBrk="1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IB_K850Medium"/>
          <a:ea typeface="IB_K850Medium"/>
          <a:cs typeface="IB_K850Medium"/>
        </a:defRPr>
      </a:lvl8pPr>
      <a:lvl9pPr marL="1828800" algn="r" defTabSz="1041400" rtl="0" fontAlgn="base" latinLnBrk="1">
        <a:spcBef>
          <a:spcPct val="0"/>
        </a:spcBef>
        <a:spcAft>
          <a:spcPct val="0"/>
        </a:spcAft>
        <a:defRPr kumimoji="1" sz="3200" b="1">
          <a:solidFill>
            <a:schemeClr val="tx1"/>
          </a:solidFill>
          <a:latin typeface="IB_K850Medium"/>
          <a:ea typeface="IB_K850Medium"/>
          <a:cs typeface="IB_K850Medium"/>
        </a:defRPr>
      </a:lvl9pPr>
    </p:titleStyle>
    <p:bodyStyle>
      <a:lvl1pPr marL="390525" indent="-390525" algn="l" defTabSz="1041400" rtl="0" eaLnBrk="0" fontAlgn="base" latinLnBrk="1" hangingPunct="0">
        <a:spcBef>
          <a:spcPct val="20000"/>
        </a:spcBef>
        <a:spcAft>
          <a:spcPct val="0"/>
        </a:spcAft>
        <a:buChar char="•"/>
        <a:defRPr kumimoji="1" sz="3700">
          <a:solidFill>
            <a:schemeClr val="tx1"/>
          </a:solidFill>
          <a:latin typeface="+mn-lt"/>
          <a:ea typeface="+mn-ea"/>
          <a:cs typeface="+mn-cs"/>
        </a:defRPr>
      </a:lvl1pPr>
      <a:lvl2pPr marL="846138" indent="-323850" algn="l" defTabSz="1041400" rtl="0" eaLnBrk="0" fontAlgn="base" latinLnBrk="1" hangingPunct="0">
        <a:spcBef>
          <a:spcPct val="20000"/>
        </a:spcBef>
        <a:spcAft>
          <a:spcPct val="0"/>
        </a:spcAft>
        <a:buChar char="–"/>
        <a:defRPr kumimoji="1" sz="3200">
          <a:solidFill>
            <a:schemeClr val="tx1"/>
          </a:solidFill>
          <a:latin typeface="+mn-lt"/>
          <a:ea typeface="+mn-ea"/>
          <a:cs typeface="+mn-cs"/>
        </a:defRPr>
      </a:lvl2pPr>
      <a:lvl3pPr marL="1303338" indent="-261938" algn="l" defTabSz="1041400" rtl="0" eaLnBrk="0" fontAlgn="base" latinLnBrk="1" hangingPunct="0">
        <a:spcBef>
          <a:spcPct val="20000"/>
        </a:spcBef>
        <a:spcAft>
          <a:spcPct val="0"/>
        </a:spcAft>
        <a:buChar char="•"/>
        <a:defRPr kumimoji="1" sz="2700">
          <a:solidFill>
            <a:schemeClr val="tx1"/>
          </a:solidFill>
          <a:latin typeface="+mn-lt"/>
          <a:ea typeface="+mn-ea"/>
          <a:cs typeface="+mn-cs"/>
        </a:defRPr>
      </a:lvl3pPr>
      <a:lvl4pPr marL="1827213" indent="-261938" algn="l" defTabSz="1041400" rtl="0" eaLnBrk="0" fontAlgn="base" latinLnBrk="1" hangingPunct="0">
        <a:spcBef>
          <a:spcPct val="20000"/>
        </a:spcBef>
        <a:spcAft>
          <a:spcPct val="0"/>
        </a:spcAft>
        <a:buChar char="–"/>
        <a:defRPr kumimoji="1" sz="2200">
          <a:solidFill>
            <a:schemeClr val="tx1"/>
          </a:solidFill>
          <a:latin typeface="+mn-lt"/>
          <a:ea typeface="+mn-ea"/>
          <a:cs typeface="+mn-cs"/>
        </a:defRPr>
      </a:lvl4pPr>
      <a:lvl5pPr marL="2346325" indent="-258763" algn="l" defTabSz="1041400" rtl="0" eaLnBrk="0" fontAlgn="base" latinLnBrk="1" hangingPunct="0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  <a:cs typeface="+mn-cs"/>
        </a:defRPr>
      </a:lvl5pPr>
      <a:lvl6pPr marL="2803525" indent="-258763" algn="l" defTabSz="1041400" rtl="0" fontAlgn="base" latinLnBrk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  <a:cs typeface="+mn-cs"/>
        </a:defRPr>
      </a:lvl6pPr>
      <a:lvl7pPr marL="3260725" indent="-258763" algn="l" defTabSz="1041400" rtl="0" fontAlgn="base" latinLnBrk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  <a:cs typeface="+mn-cs"/>
        </a:defRPr>
      </a:lvl7pPr>
      <a:lvl8pPr marL="3717925" indent="-258763" algn="l" defTabSz="1041400" rtl="0" fontAlgn="base" latinLnBrk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  <a:cs typeface="+mn-cs"/>
        </a:defRPr>
      </a:lvl8pPr>
      <a:lvl9pPr marL="4175125" indent="-258763" algn="l" defTabSz="1041400" rtl="0" fontAlgn="base" latinLnBrk="1">
        <a:spcBef>
          <a:spcPct val="20000"/>
        </a:spcBef>
        <a:spcAft>
          <a:spcPct val="0"/>
        </a:spcAft>
        <a:buChar char="»"/>
        <a:defRPr kumimoji="1" sz="2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1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5.jpeg"/><Relationship Id="rId7" Type="http://schemas.openxmlformats.org/officeDocument/2006/relationships/image" Target="../media/image69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png"/><Relationship Id="rId5" Type="http://schemas.openxmlformats.org/officeDocument/2006/relationships/image" Target="../media/image67.jpeg"/><Relationship Id="rId4" Type="http://schemas.openxmlformats.org/officeDocument/2006/relationships/image" Target="../media/image66.jpeg"/><Relationship Id="rId9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75.png"/><Relationship Id="rId4" Type="http://schemas.openxmlformats.org/officeDocument/2006/relationships/image" Target="../media/image7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7" Type="http://schemas.openxmlformats.org/officeDocument/2006/relationships/image" Target="../media/image90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jpeg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jpeg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jpeg"/><Relationship Id="rId18" Type="http://schemas.openxmlformats.org/officeDocument/2006/relationships/image" Target="../media/image26.png"/><Relationship Id="rId26" Type="http://schemas.openxmlformats.org/officeDocument/2006/relationships/image" Target="../media/image34.png"/><Relationship Id="rId3" Type="http://schemas.openxmlformats.org/officeDocument/2006/relationships/image" Target="../media/image13.png"/><Relationship Id="rId21" Type="http://schemas.openxmlformats.org/officeDocument/2006/relationships/image" Target="../media/image29.png"/><Relationship Id="rId7" Type="http://schemas.openxmlformats.org/officeDocument/2006/relationships/hyperlink" Target="http://www.flextronics.com/en/" TargetMode="External"/><Relationship Id="rId12" Type="http://schemas.openxmlformats.org/officeDocument/2006/relationships/image" Target="../media/image20.png"/><Relationship Id="rId17" Type="http://schemas.openxmlformats.org/officeDocument/2006/relationships/image" Target="../media/image25.png"/><Relationship Id="rId25" Type="http://schemas.openxmlformats.org/officeDocument/2006/relationships/image" Target="../media/image33.png"/><Relationship Id="rId2" Type="http://schemas.openxmlformats.org/officeDocument/2006/relationships/image" Target="../media/image12.png"/><Relationship Id="rId16" Type="http://schemas.openxmlformats.org/officeDocument/2006/relationships/image" Target="../media/image24.png"/><Relationship Id="rId2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11" Type="http://schemas.openxmlformats.org/officeDocument/2006/relationships/image" Target="../media/image19.jpeg"/><Relationship Id="rId24" Type="http://schemas.openxmlformats.org/officeDocument/2006/relationships/image" Target="../media/image32.png"/><Relationship Id="rId5" Type="http://schemas.openxmlformats.org/officeDocument/2006/relationships/hyperlink" Target="http://multiad.naver.com/go?loc=multi.brand&amp;ad=3196&amp;c=5" TargetMode="External"/><Relationship Id="rId15" Type="http://schemas.openxmlformats.org/officeDocument/2006/relationships/image" Target="../media/image23.png"/><Relationship Id="rId23" Type="http://schemas.openxmlformats.org/officeDocument/2006/relationships/image" Target="../media/image31.png"/><Relationship Id="rId10" Type="http://schemas.openxmlformats.org/officeDocument/2006/relationships/image" Target="../media/image18.png"/><Relationship Id="rId19" Type="http://schemas.openxmlformats.org/officeDocument/2006/relationships/image" Target="../media/image27.png"/><Relationship Id="rId4" Type="http://schemas.openxmlformats.org/officeDocument/2006/relationships/image" Target="../media/image14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Relationship Id="rId22" Type="http://schemas.openxmlformats.org/officeDocument/2006/relationships/image" Target="../media/image30.png"/><Relationship Id="rId27" Type="http://schemas.openxmlformats.org/officeDocument/2006/relationships/image" Target="../media/image3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77" descr="ppt14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10696576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2" name="Rectangle 45"/>
          <p:cNvSpPr>
            <a:spLocks noChangeArrowheads="1"/>
          </p:cNvSpPr>
          <p:nvPr/>
        </p:nvSpPr>
        <p:spPr bwMode="auto">
          <a:xfrm>
            <a:off x="6138863" y="2081213"/>
            <a:ext cx="4176712" cy="374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lnSpc>
                <a:spcPct val="80000"/>
              </a:lnSpc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Factory : Lin-Chun Industry Zone, Tang Xia, Dongguan, GuangDong, China</a:t>
            </a:r>
          </a:p>
        </p:txBody>
      </p:sp>
      <p:sp>
        <p:nvSpPr>
          <p:cNvPr id="25603" name="Rectangle 62"/>
          <p:cNvSpPr>
            <a:spLocks noChangeArrowheads="1"/>
          </p:cNvSpPr>
          <p:nvPr/>
        </p:nvSpPr>
        <p:spPr bwMode="auto">
          <a:xfrm>
            <a:off x="6138863" y="2513013"/>
            <a:ext cx="4346575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/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H.K Office : 33 Canton Road Tsimshatsui, Hong Kong </a:t>
            </a:r>
          </a:p>
        </p:txBody>
      </p:sp>
      <p:sp>
        <p:nvSpPr>
          <p:cNvPr id="25604" name="Text Box 76"/>
          <p:cNvSpPr txBox="1">
            <a:spLocks noChangeArrowheads="1"/>
          </p:cNvSpPr>
          <p:nvPr/>
        </p:nvSpPr>
        <p:spPr bwMode="auto">
          <a:xfrm>
            <a:off x="6426200" y="196850"/>
            <a:ext cx="417671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algn="r" defTabSz="1041400">
              <a:lnSpc>
                <a:spcPct val="85000"/>
              </a:lnSpc>
            </a:pPr>
            <a:r>
              <a:rPr lang="en-US" altLang="ko-KR" sz="2400">
                <a:solidFill>
                  <a:srgbClr val="333333"/>
                </a:solidFill>
                <a:latin typeface="Gill Sans MT"/>
              </a:rPr>
              <a:t>Dongguan Factory, China</a:t>
            </a:r>
          </a:p>
        </p:txBody>
      </p:sp>
      <p:sp>
        <p:nvSpPr>
          <p:cNvPr id="25605" name="Rectangle 78"/>
          <p:cNvSpPr>
            <a:spLocks noChangeArrowheads="1"/>
          </p:cNvSpPr>
          <p:nvPr/>
        </p:nvSpPr>
        <p:spPr bwMode="auto">
          <a:xfrm>
            <a:off x="882650" y="4645025"/>
            <a:ext cx="1657350" cy="430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 eaLnBrk="0" latinLnBrk="0" hangingPunct="0">
              <a:spcBef>
                <a:spcPct val="50000"/>
              </a:spcBef>
              <a:tabLst>
                <a:tab pos="381000" algn="l"/>
              </a:tabLst>
            </a:pPr>
            <a:r>
              <a:rPr lang="en-US" altLang="ko-KR" sz="2200">
                <a:solidFill>
                  <a:srgbClr val="5F5F5F"/>
                </a:solidFill>
                <a:latin typeface="Univers Condensed"/>
              </a:rPr>
              <a:t>CAPACITY </a:t>
            </a:r>
          </a:p>
        </p:txBody>
      </p:sp>
      <p:sp>
        <p:nvSpPr>
          <p:cNvPr id="25606" name="Rectangle 79"/>
          <p:cNvSpPr>
            <a:spLocks noChangeArrowheads="1"/>
          </p:cNvSpPr>
          <p:nvPr/>
        </p:nvSpPr>
        <p:spPr bwMode="auto">
          <a:xfrm>
            <a:off x="882650" y="5940425"/>
            <a:ext cx="1657350" cy="430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 eaLnBrk="0" latinLnBrk="0" hangingPunct="0">
              <a:spcBef>
                <a:spcPct val="50000"/>
              </a:spcBef>
              <a:tabLst>
                <a:tab pos="381000" algn="l"/>
              </a:tabLst>
            </a:pPr>
            <a:r>
              <a:rPr lang="en-US" altLang="ko-KR" sz="2200">
                <a:solidFill>
                  <a:srgbClr val="5F5F5F"/>
                </a:solidFill>
                <a:latin typeface="Univers Condensed"/>
              </a:rPr>
              <a:t>FEATURE </a:t>
            </a:r>
          </a:p>
        </p:txBody>
      </p:sp>
      <p:sp>
        <p:nvSpPr>
          <p:cNvPr id="25607" name="Text Box 81"/>
          <p:cNvSpPr txBox="1">
            <a:spLocks noChangeArrowheads="1"/>
          </p:cNvSpPr>
          <p:nvPr/>
        </p:nvSpPr>
        <p:spPr bwMode="auto">
          <a:xfrm>
            <a:off x="4772025" y="1936750"/>
            <a:ext cx="12049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Address</a:t>
            </a:r>
          </a:p>
        </p:txBody>
      </p:sp>
      <p:sp>
        <p:nvSpPr>
          <p:cNvPr id="25608" name="Text Box 82"/>
          <p:cNvSpPr txBox="1">
            <a:spLocks noChangeArrowheads="1"/>
          </p:cNvSpPr>
          <p:nvPr/>
        </p:nvSpPr>
        <p:spPr bwMode="auto">
          <a:xfrm>
            <a:off x="4772025" y="2441575"/>
            <a:ext cx="12049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Employees</a:t>
            </a:r>
          </a:p>
        </p:txBody>
      </p:sp>
      <p:sp>
        <p:nvSpPr>
          <p:cNvPr id="25609" name="Text Box 83"/>
          <p:cNvSpPr txBox="1">
            <a:spLocks noChangeArrowheads="1"/>
          </p:cNvSpPr>
          <p:nvPr/>
        </p:nvSpPr>
        <p:spPr bwMode="auto">
          <a:xfrm>
            <a:off x="4772025" y="2755900"/>
            <a:ext cx="12049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Certification</a:t>
            </a:r>
          </a:p>
        </p:txBody>
      </p:sp>
      <p:sp>
        <p:nvSpPr>
          <p:cNvPr id="25610" name="Text Box 84"/>
          <p:cNvSpPr txBox="1">
            <a:spLocks noChangeArrowheads="1"/>
          </p:cNvSpPr>
          <p:nvPr/>
        </p:nvSpPr>
        <p:spPr bwMode="auto">
          <a:xfrm>
            <a:off x="4772025" y="1649413"/>
            <a:ext cx="12049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Established</a:t>
            </a:r>
          </a:p>
        </p:txBody>
      </p:sp>
      <p:sp>
        <p:nvSpPr>
          <p:cNvPr id="25611" name="Text Box 85"/>
          <p:cNvSpPr txBox="1">
            <a:spLocks noChangeArrowheads="1"/>
          </p:cNvSpPr>
          <p:nvPr/>
        </p:nvSpPr>
        <p:spPr bwMode="auto">
          <a:xfrm>
            <a:off x="4772025" y="1316038"/>
            <a:ext cx="12049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Name</a:t>
            </a:r>
          </a:p>
        </p:txBody>
      </p:sp>
      <p:sp>
        <p:nvSpPr>
          <p:cNvPr id="25612" name="Rectangle 88"/>
          <p:cNvSpPr>
            <a:spLocks noChangeArrowheads="1"/>
          </p:cNvSpPr>
          <p:nvPr/>
        </p:nvSpPr>
        <p:spPr bwMode="auto">
          <a:xfrm>
            <a:off x="6138863" y="1692275"/>
            <a:ext cx="2520950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/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Jan. 2000</a:t>
            </a:r>
          </a:p>
        </p:txBody>
      </p:sp>
      <p:sp>
        <p:nvSpPr>
          <p:cNvPr id="25613" name="Rectangle 89"/>
          <p:cNvSpPr>
            <a:spLocks noChangeArrowheads="1"/>
          </p:cNvSpPr>
          <p:nvPr/>
        </p:nvSpPr>
        <p:spPr bwMode="auto">
          <a:xfrm>
            <a:off x="6138863" y="1373188"/>
            <a:ext cx="2376487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/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Cresyn (H.K) Co., Ltd.</a:t>
            </a:r>
          </a:p>
        </p:txBody>
      </p:sp>
      <p:sp>
        <p:nvSpPr>
          <p:cNvPr id="25614" name="Rectangle 90"/>
          <p:cNvSpPr>
            <a:spLocks noChangeArrowheads="1"/>
          </p:cNvSpPr>
          <p:nvPr/>
        </p:nvSpPr>
        <p:spPr bwMode="auto">
          <a:xfrm>
            <a:off x="6138863" y="2801938"/>
            <a:ext cx="3455987" cy="5461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lnSpc>
                <a:spcPct val="120000"/>
              </a:lnSpc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Total : 1,000 (2010 )</a:t>
            </a:r>
          </a:p>
          <a:p>
            <a:pPr defTabSz="1041400">
              <a:lnSpc>
                <a:spcPct val="120000"/>
              </a:lnSpc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TL9000, ISO 9001:2000, ISO 14001:2004</a:t>
            </a:r>
          </a:p>
        </p:txBody>
      </p:sp>
      <p:sp>
        <p:nvSpPr>
          <p:cNvPr id="25615" name="Rectangle 92"/>
          <p:cNvSpPr>
            <a:spLocks noChangeArrowheads="1"/>
          </p:cNvSpPr>
          <p:nvPr/>
        </p:nvSpPr>
        <p:spPr bwMode="auto">
          <a:xfrm>
            <a:off x="4914900" y="5813425"/>
            <a:ext cx="5472113" cy="82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>
              <a:lnSpc>
                <a:spcPct val="115000"/>
              </a:lnSpc>
              <a:tabLst>
                <a:tab pos="381000" algn="l"/>
              </a:tabLst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*Manufacturing CRESYN and PHIATON brand line-up.</a:t>
            </a:r>
          </a:p>
          <a:p>
            <a:pPr marL="188913" indent="-188913" defTabSz="754063">
              <a:lnSpc>
                <a:spcPct val="115000"/>
              </a:lnSpc>
              <a:tabLst>
                <a:tab pos="381000" algn="l"/>
              </a:tabLst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*Operating overseas R&amp;D / Accounting / Development Purchase Depts.</a:t>
            </a:r>
            <a:r>
              <a:rPr lang="en-US" altLang="ko-KR" sz="12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_Managing overall China facilities for effective localization</a:t>
            </a:r>
          </a:p>
        </p:txBody>
      </p:sp>
      <p:sp>
        <p:nvSpPr>
          <p:cNvPr id="25616" name="Rectangle 93"/>
          <p:cNvSpPr>
            <a:spLocks noChangeArrowheads="1"/>
          </p:cNvSpPr>
          <p:nvPr/>
        </p:nvSpPr>
        <p:spPr bwMode="auto">
          <a:xfrm>
            <a:off x="4916488" y="4429125"/>
            <a:ext cx="4462462" cy="828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>
              <a:lnSpc>
                <a:spcPct val="115000"/>
              </a:lnSpc>
              <a:tabLst>
                <a:tab pos="381000" algn="l"/>
              </a:tabLst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Product : Headset, Earphones, Headphones, etc. </a:t>
            </a:r>
          </a:p>
          <a:p>
            <a:pPr marL="188913" indent="-188913" defTabSz="754063">
              <a:lnSpc>
                <a:spcPct val="115000"/>
              </a:lnSpc>
              <a:tabLst>
                <a:tab pos="381000" algn="l"/>
              </a:tabLst>
            </a:pPr>
            <a:endParaRPr lang="en-US" altLang="ko-KR" sz="1400">
              <a:solidFill>
                <a:srgbClr val="5F5F5F"/>
              </a:solidFill>
              <a:latin typeface="Frutiger 57Cn"/>
              <a:ea typeface="산돌고딕 M"/>
              <a:cs typeface="산돌고딕 M"/>
            </a:endParaRPr>
          </a:p>
          <a:p>
            <a:pPr marL="188913" indent="-188913" defTabSz="754063">
              <a:lnSpc>
                <a:spcPct val="115000"/>
              </a:lnSpc>
              <a:tabLst>
                <a:tab pos="381000" algn="l"/>
              </a:tabLst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CAPA :  4,000,000 pcs per month (finished product)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148" descr="ppt16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10696576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6" name="Text Box 12"/>
          <p:cNvSpPr txBox="1">
            <a:spLocks noChangeArrowheads="1"/>
          </p:cNvSpPr>
          <p:nvPr/>
        </p:nvSpPr>
        <p:spPr bwMode="auto">
          <a:xfrm>
            <a:off x="6002338" y="2557463"/>
            <a:ext cx="4294187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defTabSz="1041400">
              <a:lnSpc>
                <a:spcPct val="120000"/>
              </a:lnSpc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Total : 2,500 ( 2010 )</a:t>
            </a:r>
          </a:p>
        </p:txBody>
      </p:sp>
      <p:sp>
        <p:nvSpPr>
          <p:cNvPr id="26627" name="Text Box 93"/>
          <p:cNvSpPr txBox="1">
            <a:spLocks noChangeArrowheads="1"/>
          </p:cNvSpPr>
          <p:nvPr/>
        </p:nvSpPr>
        <p:spPr bwMode="auto">
          <a:xfrm>
            <a:off x="6002338" y="2844800"/>
            <a:ext cx="37433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defTabSz="1041400">
              <a:lnSpc>
                <a:spcPct val="120000"/>
              </a:lnSpc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TL9000, ISO 9001:2000, ISO 14001:2004</a:t>
            </a:r>
          </a:p>
        </p:txBody>
      </p:sp>
      <p:sp>
        <p:nvSpPr>
          <p:cNvPr id="26628" name="Text Box 97"/>
          <p:cNvSpPr txBox="1">
            <a:spLocks noChangeArrowheads="1"/>
          </p:cNvSpPr>
          <p:nvPr/>
        </p:nvSpPr>
        <p:spPr bwMode="auto">
          <a:xfrm>
            <a:off x="6002338" y="1658938"/>
            <a:ext cx="1728787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defTabSz="1041400"/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Oct. 2003</a:t>
            </a:r>
          </a:p>
        </p:txBody>
      </p:sp>
      <p:sp>
        <p:nvSpPr>
          <p:cNvPr id="26629" name="Text Box 130"/>
          <p:cNvSpPr txBox="1">
            <a:spLocks noChangeArrowheads="1"/>
          </p:cNvSpPr>
          <p:nvPr/>
        </p:nvSpPr>
        <p:spPr bwMode="auto">
          <a:xfrm>
            <a:off x="6002338" y="1990725"/>
            <a:ext cx="3646487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293" tIns="52147" rIns="104293" bIns="52147">
            <a:spAutoFit/>
          </a:bodyPr>
          <a:lstStyle/>
          <a:p>
            <a:pPr defTabSz="1041400">
              <a:lnSpc>
                <a:spcPct val="90000"/>
              </a:lnSpc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Micro Electronics industrial Park, Tianjin Economic </a:t>
            </a:r>
            <a:b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</a:b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Technologic Development Area, Tianjin, China</a:t>
            </a:r>
          </a:p>
        </p:txBody>
      </p:sp>
      <p:sp>
        <p:nvSpPr>
          <p:cNvPr id="26630" name="Text Box 133"/>
          <p:cNvSpPr txBox="1">
            <a:spLocks noChangeArrowheads="1"/>
          </p:cNvSpPr>
          <p:nvPr/>
        </p:nvSpPr>
        <p:spPr bwMode="auto">
          <a:xfrm>
            <a:off x="6426200" y="196850"/>
            <a:ext cx="417671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algn="r" defTabSz="1041400">
              <a:lnSpc>
                <a:spcPct val="85000"/>
              </a:lnSpc>
            </a:pPr>
            <a:r>
              <a:rPr lang="en-US" altLang="ko-KR" sz="2400">
                <a:solidFill>
                  <a:srgbClr val="333333"/>
                </a:solidFill>
                <a:latin typeface="Gill Sans MT"/>
              </a:rPr>
              <a:t>Tianjin Factory, China</a:t>
            </a:r>
          </a:p>
        </p:txBody>
      </p:sp>
      <p:sp>
        <p:nvSpPr>
          <p:cNvPr id="26631" name="Rectangle 135"/>
          <p:cNvSpPr>
            <a:spLocks noChangeArrowheads="1"/>
          </p:cNvSpPr>
          <p:nvPr/>
        </p:nvSpPr>
        <p:spPr bwMode="auto">
          <a:xfrm>
            <a:off x="809625" y="4500563"/>
            <a:ext cx="1657350" cy="430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 eaLnBrk="0" latinLnBrk="0" hangingPunct="0">
              <a:spcBef>
                <a:spcPct val="50000"/>
              </a:spcBef>
              <a:tabLst>
                <a:tab pos="381000" algn="l"/>
              </a:tabLst>
            </a:pPr>
            <a:r>
              <a:rPr lang="en-US" altLang="ko-KR" sz="2200">
                <a:solidFill>
                  <a:srgbClr val="5F5F5F"/>
                </a:solidFill>
                <a:latin typeface="Univers Condensed"/>
              </a:rPr>
              <a:t>CAPACITY </a:t>
            </a:r>
          </a:p>
        </p:txBody>
      </p:sp>
      <p:sp>
        <p:nvSpPr>
          <p:cNvPr id="26632" name="Rectangle 136"/>
          <p:cNvSpPr>
            <a:spLocks noChangeArrowheads="1"/>
          </p:cNvSpPr>
          <p:nvPr/>
        </p:nvSpPr>
        <p:spPr bwMode="auto">
          <a:xfrm>
            <a:off x="809625" y="5940425"/>
            <a:ext cx="1657350" cy="430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 eaLnBrk="0" latinLnBrk="0" hangingPunct="0">
              <a:spcBef>
                <a:spcPct val="50000"/>
              </a:spcBef>
              <a:tabLst>
                <a:tab pos="381000" algn="l"/>
              </a:tabLst>
            </a:pPr>
            <a:r>
              <a:rPr lang="en-US" altLang="ko-KR" sz="2200">
                <a:solidFill>
                  <a:srgbClr val="5F5F5F"/>
                </a:solidFill>
                <a:latin typeface="Univers Condensed"/>
              </a:rPr>
              <a:t>FEATURE </a:t>
            </a:r>
          </a:p>
        </p:txBody>
      </p:sp>
      <p:sp>
        <p:nvSpPr>
          <p:cNvPr id="26633" name="Text Box 137"/>
          <p:cNvSpPr txBox="1">
            <a:spLocks noChangeArrowheads="1"/>
          </p:cNvSpPr>
          <p:nvPr/>
        </p:nvSpPr>
        <p:spPr bwMode="auto">
          <a:xfrm>
            <a:off x="4554538" y="2006600"/>
            <a:ext cx="12049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Address</a:t>
            </a:r>
          </a:p>
        </p:txBody>
      </p:sp>
      <p:sp>
        <p:nvSpPr>
          <p:cNvPr id="26634" name="Text Box 138"/>
          <p:cNvSpPr txBox="1">
            <a:spLocks noChangeArrowheads="1"/>
          </p:cNvSpPr>
          <p:nvPr/>
        </p:nvSpPr>
        <p:spPr bwMode="auto">
          <a:xfrm>
            <a:off x="4554538" y="2557463"/>
            <a:ext cx="12049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Employees</a:t>
            </a:r>
          </a:p>
        </p:txBody>
      </p:sp>
      <p:sp>
        <p:nvSpPr>
          <p:cNvPr id="26635" name="Text Box 139"/>
          <p:cNvSpPr txBox="1">
            <a:spLocks noChangeArrowheads="1"/>
          </p:cNvSpPr>
          <p:nvPr/>
        </p:nvSpPr>
        <p:spPr bwMode="auto">
          <a:xfrm>
            <a:off x="4554538" y="2871788"/>
            <a:ext cx="12049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Certification</a:t>
            </a:r>
          </a:p>
        </p:txBody>
      </p:sp>
      <p:sp>
        <p:nvSpPr>
          <p:cNvPr id="26636" name="Text Box 140"/>
          <p:cNvSpPr txBox="1">
            <a:spLocks noChangeArrowheads="1"/>
          </p:cNvSpPr>
          <p:nvPr/>
        </p:nvSpPr>
        <p:spPr bwMode="auto">
          <a:xfrm>
            <a:off x="4554538" y="1649413"/>
            <a:ext cx="12049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Established</a:t>
            </a:r>
          </a:p>
        </p:txBody>
      </p:sp>
      <p:sp>
        <p:nvSpPr>
          <p:cNvPr id="26637" name="Text Box 141"/>
          <p:cNvSpPr txBox="1">
            <a:spLocks noChangeArrowheads="1"/>
          </p:cNvSpPr>
          <p:nvPr/>
        </p:nvSpPr>
        <p:spPr bwMode="auto">
          <a:xfrm>
            <a:off x="4554538" y="1316038"/>
            <a:ext cx="12049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Name</a:t>
            </a:r>
          </a:p>
        </p:txBody>
      </p:sp>
      <p:sp>
        <p:nvSpPr>
          <p:cNvPr id="26638" name="Text Box 143"/>
          <p:cNvSpPr txBox="1">
            <a:spLocks noChangeArrowheads="1"/>
          </p:cNvSpPr>
          <p:nvPr/>
        </p:nvSpPr>
        <p:spPr bwMode="auto">
          <a:xfrm>
            <a:off x="5994400" y="1298575"/>
            <a:ext cx="2592388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defTabSz="1041400"/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Cresyn (Tianjin) Co., Ltd.</a:t>
            </a:r>
          </a:p>
        </p:txBody>
      </p:sp>
      <p:sp>
        <p:nvSpPr>
          <p:cNvPr id="26639" name="Rectangle 146"/>
          <p:cNvSpPr>
            <a:spLocks noChangeArrowheads="1"/>
          </p:cNvSpPr>
          <p:nvPr/>
        </p:nvSpPr>
        <p:spPr bwMode="auto">
          <a:xfrm>
            <a:off x="4554538" y="4259263"/>
            <a:ext cx="5257800" cy="8858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>
              <a:tabLst>
                <a:tab pos="381000" algn="l"/>
              </a:tabLst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Product : Headset, Earphones, ISM, etc.  </a:t>
            </a:r>
          </a:p>
          <a:p>
            <a:pPr marL="188913" indent="-188913" defTabSz="754063">
              <a:tabLst>
                <a:tab pos="381000" algn="l"/>
              </a:tabLst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CAPA</a:t>
            </a:r>
          </a:p>
          <a:p>
            <a:pPr marL="188913" indent="-188913" defTabSz="754063">
              <a:tabLst>
                <a:tab pos="381000" algn="l"/>
              </a:tabLst>
            </a:pPr>
            <a:r>
              <a:rPr lang="en-US" altLang="ko-KR" sz="12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   _Earphones, Headset :  7,000,000 pcs per month (Finished product)</a:t>
            </a:r>
          </a:p>
          <a:p>
            <a:pPr marL="188913" indent="-188913" defTabSz="754063">
              <a:tabLst>
                <a:tab pos="381000" algn="l"/>
              </a:tabLst>
            </a:pPr>
            <a:r>
              <a:rPr lang="en-US" altLang="ko-KR" sz="12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   _ISM : 3,500,000 pcs per month  (Finished product)</a:t>
            </a:r>
          </a:p>
        </p:txBody>
      </p:sp>
      <p:sp>
        <p:nvSpPr>
          <p:cNvPr id="26640" name="Rectangle 147"/>
          <p:cNvSpPr>
            <a:spLocks noChangeArrowheads="1"/>
          </p:cNvSpPr>
          <p:nvPr/>
        </p:nvSpPr>
        <p:spPr bwMode="auto">
          <a:xfrm>
            <a:off x="4483100" y="5653088"/>
            <a:ext cx="6048375" cy="10525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>
              <a:lnSpc>
                <a:spcPct val="115000"/>
              </a:lnSpc>
              <a:tabLst>
                <a:tab pos="381000" algn="l"/>
              </a:tabLst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*Manufacturing Headset, Earphones of mobile phone for OEM business.</a:t>
            </a:r>
          </a:p>
          <a:p>
            <a:pPr marL="188913" indent="-188913" defTabSz="754063">
              <a:lnSpc>
                <a:spcPct val="115000"/>
              </a:lnSpc>
              <a:tabLst>
                <a:tab pos="381000" algn="l"/>
              </a:tabLst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*Aggressive investment for increasing productive capacity and maximizing R&amp;D.</a:t>
            </a:r>
            <a:r>
              <a:rPr lang="en-US" altLang="ko-KR" sz="12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_Have a plan to establish Tianjin Optical research lab.</a:t>
            </a:r>
          </a:p>
          <a:p>
            <a:pPr marL="188913" indent="-188913" defTabSz="754063">
              <a:lnSpc>
                <a:spcPct val="105000"/>
              </a:lnSpc>
              <a:tabLst>
                <a:tab pos="381000" algn="l"/>
              </a:tabLst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*Main customer : SAMSUNG, BIRD SAGEM, PANTEC,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84" descr="ppt18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10696576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0" name="Text Box 3"/>
          <p:cNvSpPr txBox="1">
            <a:spLocks noChangeArrowheads="1"/>
          </p:cNvSpPr>
          <p:nvPr/>
        </p:nvSpPr>
        <p:spPr bwMode="auto">
          <a:xfrm>
            <a:off x="5994400" y="2557463"/>
            <a:ext cx="4294188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defTabSz="1041400">
              <a:lnSpc>
                <a:spcPct val="120000"/>
              </a:lnSpc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Total : 3,000 ( 2010 )</a:t>
            </a:r>
          </a:p>
        </p:txBody>
      </p:sp>
      <p:sp>
        <p:nvSpPr>
          <p:cNvPr id="27651" name="Text Box 40"/>
          <p:cNvSpPr txBox="1">
            <a:spLocks noChangeArrowheads="1"/>
          </p:cNvSpPr>
          <p:nvPr/>
        </p:nvSpPr>
        <p:spPr bwMode="auto">
          <a:xfrm>
            <a:off x="5994400" y="2844800"/>
            <a:ext cx="37433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defTabSz="1041400">
              <a:lnSpc>
                <a:spcPct val="120000"/>
              </a:lnSpc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TL9000, ISO 9001:2000, ISO 14001:2004</a:t>
            </a:r>
          </a:p>
        </p:txBody>
      </p:sp>
      <p:sp>
        <p:nvSpPr>
          <p:cNvPr id="27652" name="Text Box 43"/>
          <p:cNvSpPr txBox="1">
            <a:spLocks noChangeArrowheads="1"/>
          </p:cNvSpPr>
          <p:nvPr/>
        </p:nvSpPr>
        <p:spPr bwMode="auto">
          <a:xfrm>
            <a:off x="5994400" y="1549400"/>
            <a:ext cx="1223963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defTabSz="1041400"/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Aug. 1991</a:t>
            </a:r>
          </a:p>
        </p:txBody>
      </p:sp>
      <p:sp>
        <p:nvSpPr>
          <p:cNvPr id="27653" name="Text Box 52"/>
          <p:cNvSpPr txBox="1">
            <a:spLocks noChangeArrowheads="1"/>
          </p:cNvSpPr>
          <p:nvPr/>
        </p:nvSpPr>
        <p:spPr bwMode="auto">
          <a:xfrm>
            <a:off x="5994400" y="1981200"/>
            <a:ext cx="4392613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defTabSz="1041400"/>
            <a:r>
              <a:rPr lang="en-US" altLang="zh-TW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KP. Rawahingkik, DS. Limusnunggal Cileungsi, Bogor,</a:t>
            </a: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 </a:t>
            </a:r>
            <a:r>
              <a:rPr lang="en-US" altLang="zh-TW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West Java, Indonesia</a:t>
            </a:r>
            <a:endParaRPr lang="en-US" altLang="ko-KR" sz="1400">
              <a:solidFill>
                <a:srgbClr val="5F5F5F"/>
              </a:solidFill>
              <a:latin typeface="Frutiger 57Cn"/>
              <a:ea typeface="산돌고딕 M"/>
              <a:cs typeface="산돌고딕 M"/>
            </a:endParaRPr>
          </a:p>
        </p:txBody>
      </p:sp>
      <p:sp>
        <p:nvSpPr>
          <p:cNvPr id="27654" name="Text Box 55"/>
          <p:cNvSpPr txBox="1">
            <a:spLocks noChangeArrowheads="1"/>
          </p:cNvSpPr>
          <p:nvPr/>
        </p:nvSpPr>
        <p:spPr bwMode="auto">
          <a:xfrm>
            <a:off x="5994400" y="1211263"/>
            <a:ext cx="2592388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defTabSz="1041400"/>
            <a:r>
              <a:rPr lang="ko-KR" altLang="zh-CN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PT.</a:t>
            </a: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 </a:t>
            </a:r>
            <a:r>
              <a:rPr lang="ko-KR" altLang="zh-CN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CRESYN INDONESIA</a:t>
            </a:r>
            <a:endParaRPr lang="en-US" altLang="ko-KR" sz="1400">
              <a:solidFill>
                <a:srgbClr val="5F5F5F"/>
              </a:solidFill>
              <a:latin typeface="Frutiger 57Cn"/>
              <a:ea typeface="산돌고딕 M"/>
              <a:cs typeface="산돌고딕 M"/>
            </a:endParaRPr>
          </a:p>
        </p:txBody>
      </p:sp>
      <p:sp>
        <p:nvSpPr>
          <p:cNvPr id="27655" name="Text Box 72"/>
          <p:cNvSpPr txBox="1">
            <a:spLocks noChangeArrowheads="1"/>
          </p:cNvSpPr>
          <p:nvPr/>
        </p:nvSpPr>
        <p:spPr bwMode="auto">
          <a:xfrm>
            <a:off x="6426200" y="196850"/>
            <a:ext cx="417671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algn="r" defTabSz="1041400">
              <a:lnSpc>
                <a:spcPct val="85000"/>
              </a:lnSpc>
            </a:pPr>
            <a:r>
              <a:rPr lang="en-US" altLang="ko-KR" sz="2400">
                <a:solidFill>
                  <a:srgbClr val="333333"/>
                </a:solidFill>
                <a:latin typeface="Gill Sans MT"/>
              </a:rPr>
              <a:t>Indonesia Factory</a:t>
            </a:r>
          </a:p>
        </p:txBody>
      </p:sp>
      <p:sp>
        <p:nvSpPr>
          <p:cNvPr id="27656" name="Text Box 74"/>
          <p:cNvSpPr txBox="1">
            <a:spLocks noChangeArrowheads="1"/>
          </p:cNvSpPr>
          <p:nvPr/>
        </p:nvSpPr>
        <p:spPr bwMode="auto">
          <a:xfrm>
            <a:off x="4554538" y="2006600"/>
            <a:ext cx="12049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Address</a:t>
            </a:r>
          </a:p>
        </p:txBody>
      </p:sp>
      <p:sp>
        <p:nvSpPr>
          <p:cNvPr id="27657" name="Text Box 75"/>
          <p:cNvSpPr txBox="1">
            <a:spLocks noChangeArrowheads="1"/>
          </p:cNvSpPr>
          <p:nvPr/>
        </p:nvSpPr>
        <p:spPr bwMode="auto">
          <a:xfrm>
            <a:off x="4554538" y="2557463"/>
            <a:ext cx="12049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Employees</a:t>
            </a:r>
          </a:p>
        </p:txBody>
      </p:sp>
      <p:sp>
        <p:nvSpPr>
          <p:cNvPr id="27658" name="Text Box 76"/>
          <p:cNvSpPr txBox="1">
            <a:spLocks noChangeArrowheads="1"/>
          </p:cNvSpPr>
          <p:nvPr/>
        </p:nvSpPr>
        <p:spPr bwMode="auto">
          <a:xfrm>
            <a:off x="4554538" y="2871788"/>
            <a:ext cx="12049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Certification</a:t>
            </a:r>
          </a:p>
        </p:txBody>
      </p:sp>
      <p:sp>
        <p:nvSpPr>
          <p:cNvPr id="27659" name="Text Box 77"/>
          <p:cNvSpPr txBox="1">
            <a:spLocks noChangeArrowheads="1"/>
          </p:cNvSpPr>
          <p:nvPr/>
        </p:nvSpPr>
        <p:spPr bwMode="auto">
          <a:xfrm>
            <a:off x="4554538" y="1593850"/>
            <a:ext cx="12049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Established</a:t>
            </a:r>
          </a:p>
        </p:txBody>
      </p:sp>
      <p:sp>
        <p:nvSpPr>
          <p:cNvPr id="27660" name="Text Box 78"/>
          <p:cNvSpPr txBox="1">
            <a:spLocks noChangeArrowheads="1"/>
          </p:cNvSpPr>
          <p:nvPr/>
        </p:nvSpPr>
        <p:spPr bwMode="auto">
          <a:xfrm>
            <a:off x="4554538" y="1260475"/>
            <a:ext cx="12049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Name</a:t>
            </a:r>
          </a:p>
        </p:txBody>
      </p:sp>
      <p:sp>
        <p:nvSpPr>
          <p:cNvPr id="27661" name="Rectangle 82"/>
          <p:cNvSpPr>
            <a:spLocks noChangeArrowheads="1"/>
          </p:cNvSpPr>
          <p:nvPr/>
        </p:nvSpPr>
        <p:spPr bwMode="auto">
          <a:xfrm>
            <a:off x="809625" y="4500563"/>
            <a:ext cx="1657350" cy="430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 eaLnBrk="0" latinLnBrk="0" hangingPunct="0">
              <a:spcBef>
                <a:spcPct val="50000"/>
              </a:spcBef>
              <a:tabLst>
                <a:tab pos="381000" algn="l"/>
              </a:tabLst>
            </a:pPr>
            <a:r>
              <a:rPr lang="en-US" altLang="ko-KR" sz="2200">
                <a:solidFill>
                  <a:srgbClr val="5F5F5F"/>
                </a:solidFill>
                <a:latin typeface="Univers Condensed"/>
              </a:rPr>
              <a:t>CAPACITY </a:t>
            </a:r>
          </a:p>
        </p:txBody>
      </p:sp>
      <p:sp>
        <p:nvSpPr>
          <p:cNvPr id="27662" name="Rectangle 83"/>
          <p:cNvSpPr>
            <a:spLocks noChangeArrowheads="1"/>
          </p:cNvSpPr>
          <p:nvPr/>
        </p:nvSpPr>
        <p:spPr bwMode="auto">
          <a:xfrm>
            <a:off x="809625" y="5940425"/>
            <a:ext cx="1657350" cy="430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 eaLnBrk="0" latinLnBrk="0" hangingPunct="0">
              <a:spcBef>
                <a:spcPct val="50000"/>
              </a:spcBef>
              <a:tabLst>
                <a:tab pos="381000" algn="l"/>
              </a:tabLst>
            </a:pPr>
            <a:r>
              <a:rPr lang="en-US" altLang="ko-KR" sz="2200">
                <a:solidFill>
                  <a:srgbClr val="5F5F5F"/>
                </a:solidFill>
                <a:latin typeface="Univers Condensed"/>
              </a:rPr>
              <a:t>FEATURE </a:t>
            </a:r>
          </a:p>
        </p:txBody>
      </p:sp>
      <p:sp>
        <p:nvSpPr>
          <p:cNvPr id="27663" name="Rectangle 85"/>
          <p:cNvSpPr>
            <a:spLocks noChangeArrowheads="1"/>
          </p:cNvSpPr>
          <p:nvPr/>
        </p:nvSpPr>
        <p:spPr bwMode="auto">
          <a:xfrm>
            <a:off x="4554538" y="4230688"/>
            <a:ext cx="5472112" cy="93186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>
              <a:tabLst>
                <a:tab pos="381000" algn="l"/>
              </a:tabLst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Product : Headset, Earphones, Headphones, Receiver Unit, etc.</a:t>
            </a:r>
            <a:r>
              <a:rPr lang="en-US" altLang="ko-KR" sz="1400">
                <a:latin typeface="Frutiger 57Cn"/>
              </a:rPr>
              <a:t> </a:t>
            </a:r>
          </a:p>
          <a:p>
            <a:pPr marL="188913" indent="-188913" defTabSz="754063">
              <a:tabLst>
                <a:tab pos="381000" algn="l"/>
              </a:tabLst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CAPA</a:t>
            </a:r>
          </a:p>
          <a:p>
            <a:pPr marL="188913" indent="-188913" defTabSz="754063">
              <a:tabLst>
                <a:tab pos="381000" algn="l"/>
              </a:tabLst>
            </a:pPr>
            <a:r>
              <a:rPr lang="en-US" altLang="ko-KR" sz="12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   _Headset, Earphones, Headphones : 5,500,000 pcs per month (Finished product) </a:t>
            </a:r>
          </a:p>
          <a:p>
            <a:pPr marL="188913" indent="-188913" defTabSz="754063">
              <a:tabLst>
                <a:tab pos="381000" algn="l"/>
              </a:tabLst>
            </a:pPr>
            <a:r>
              <a:rPr lang="en-US" altLang="ko-KR" sz="12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   _Receiver Unit : 10,000,000 pcs per month</a:t>
            </a:r>
            <a:r>
              <a:rPr lang="en-US" altLang="ko-KR">
                <a:latin typeface="Frutiger 57Cn"/>
              </a:rPr>
              <a:t> </a:t>
            </a:r>
          </a:p>
        </p:txBody>
      </p:sp>
      <p:sp>
        <p:nvSpPr>
          <p:cNvPr id="27664" name="Rectangle 86"/>
          <p:cNvSpPr>
            <a:spLocks noChangeArrowheads="1"/>
          </p:cNvSpPr>
          <p:nvPr/>
        </p:nvSpPr>
        <p:spPr bwMode="auto">
          <a:xfrm>
            <a:off x="4554538" y="5540375"/>
            <a:ext cx="5616575" cy="13176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>
              <a:lnSpc>
                <a:spcPct val="115000"/>
              </a:lnSpc>
              <a:tabLst>
                <a:tab pos="381000" algn="l"/>
              </a:tabLst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*Manufacturing Receiver Unit for finished product of Cresyn’s own brand and OEM/ODM models.</a:t>
            </a:r>
          </a:p>
          <a:p>
            <a:pPr marL="188913" indent="-188913" defTabSz="754063">
              <a:lnSpc>
                <a:spcPct val="115000"/>
              </a:lnSpc>
              <a:tabLst>
                <a:tab pos="381000" algn="l"/>
              </a:tabLst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*Main manufacturing facility in Indonesia that can handle with production from main parts to finished product.</a:t>
            </a:r>
            <a:endParaRPr lang="en-US" altLang="ko-KR">
              <a:latin typeface="Frutiger 57Cn"/>
              <a:ea typeface="산돌고딕 M"/>
              <a:cs typeface="산돌고딕 M"/>
            </a:endParaRPr>
          </a:p>
          <a:p>
            <a:pPr marL="188913" indent="-188913" defTabSz="754063">
              <a:lnSpc>
                <a:spcPct val="115000"/>
              </a:lnSpc>
              <a:tabLst>
                <a:tab pos="381000" algn="l"/>
              </a:tabLst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*Main Customer : Sony, Audio Technica, LG, Maxell, etc.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3" name="Picture 91" descr="ppt21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10696576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4" name="Text Box 3"/>
          <p:cNvSpPr txBox="1">
            <a:spLocks noChangeArrowheads="1"/>
          </p:cNvSpPr>
          <p:nvPr/>
        </p:nvSpPr>
        <p:spPr bwMode="auto">
          <a:xfrm>
            <a:off x="6210300" y="2590800"/>
            <a:ext cx="42941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defTabSz="1041400">
              <a:lnSpc>
                <a:spcPct val="120000"/>
              </a:lnSpc>
            </a:pPr>
            <a:r>
              <a:rPr lang="en-US" altLang="ko-KR" sz="1400">
                <a:solidFill>
                  <a:srgbClr val="5F5F5F"/>
                </a:solidFill>
                <a:latin typeface="Frutiger 57Cn"/>
              </a:rPr>
              <a:t>Total : 7,000 ( 2010 )</a:t>
            </a:r>
          </a:p>
        </p:txBody>
      </p:sp>
      <p:sp>
        <p:nvSpPr>
          <p:cNvPr id="28675" name="Text Box 40"/>
          <p:cNvSpPr txBox="1">
            <a:spLocks noChangeArrowheads="1"/>
          </p:cNvSpPr>
          <p:nvPr/>
        </p:nvSpPr>
        <p:spPr bwMode="auto">
          <a:xfrm>
            <a:off x="6210300" y="2878138"/>
            <a:ext cx="37433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defTabSz="1041400">
              <a:lnSpc>
                <a:spcPct val="120000"/>
              </a:lnSpc>
            </a:pPr>
            <a:r>
              <a:rPr lang="en-US" altLang="ko-KR" sz="1400">
                <a:solidFill>
                  <a:srgbClr val="5F5F5F"/>
                </a:solidFill>
                <a:latin typeface="Frutiger 57Cn"/>
              </a:rPr>
              <a:t>ISO 9001:2000</a:t>
            </a:r>
            <a:endParaRPr lang="en-US" altLang="ko-KR">
              <a:solidFill>
                <a:srgbClr val="FF0000"/>
              </a:solidFill>
            </a:endParaRPr>
          </a:p>
        </p:txBody>
      </p:sp>
      <p:sp>
        <p:nvSpPr>
          <p:cNvPr id="28676" name="Text Box 43"/>
          <p:cNvSpPr txBox="1">
            <a:spLocks noChangeArrowheads="1"/>
          </p:cNvSpPr>
          <p:nvPr/>
        </p:nvSpPr>
        <p:spPr bwMode="auto">
          <a:xfrm>
            <a:off x="6210300" y="1620838"/>
            <a:ext cx="1512888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defTabSz="1041400"/>
            <a:r>
              <a:rPr lang="en-US" altLang="ko-KR" sz="1400">
                <a:solidFill>
                  <a:srgbClr val="5F5F5F"/>
                </a:solidFill>
                <a:latin typeface="Frutiger 57Cn"/>
              </a:rPr>
              <a:t>Dec. 2005</a:t>
            </a:r>
          </a:p>
        </p:txBody>
      </p:sp>
      <p:sp>
        <p:nvSpPr>
          <p:cNvPr id="28677" name="Text Box 52"/>
          <p:cNvSpPr txBox="1">
            <a:spLocks noChangeArrowheads="1"/>
          </p:cNvSpPr>
          <p:nvPr/>
        </p:nvSpPr>
        <p:spPr bwMode="auto">
          <a:xfrm>
            <a:off x="6210300" y="2085975"/>
            <a:ext cx="4105275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defTabSz="1041400"/>
            <a:r>
              <a:rPr lang="en-US" altLang="ko-KR" sz="1400">
                <a:solidFill>
                  <a:srgbClr val="5F5F5F"/>
                </a:solidFill>
                <a:latin typeface="Frutiger 57Cn"/>
              </a:rPr>
              <a:t>Bojongkokosan</a:t>
            </a:r>
            <a:r>
              <a:rPr lang="en-US" altLang="en-US" sz="1400">
                <a:solidFill>
                  <a:srgbClr val="5F5F5F"/>
                </a:solidFill>
                <a:latin typeface="Frutiger 57Cn"/>
              </a:rPr>
              <a:t>, P</a:t>
            </a:r>
            <a:r>
              <a:rPr lang="en-US" altLang="ko-KR" sz="1400">
                <a:solidFill>
                  <a:srgbClr val="5F5F5F"/>
                </a:solidFill>
                <a:latin typeface="Frutiger 57Cn"/>
              </a:rPr>
              <a:t>arungkuda </a:t>
            </a:r>
            <a:r>
              <a:rPr lang="en-US" altLang="en-US" sz="1400">
                <a:solidFill>
                  <a:srgbClr val="5F5F5F"/>
                </a:solidFill>
                <a:latin typeface="Frutiger 57Cn"/>
              </a:rPr>
              <a:t>K</a:t>
            </a:r>
            <a:r>
              <a:rPr lang="en-US" altLang="ko-KR" sz="1400">
                <a:solidFill>
                  <a:srgbClr val="5F5F5F"/>
                </a:solidFill>
                <a:latin typeface="Frutiger 57Cn"/>
              </a:rPr>
              <a:t>ab</a:t>
            </a:r>
            <a:r>
              <a:rPr lang="en-US" altLang="en-US" sz="1400">
                <a:solidFill>
                  <a:srgbClr val="5F5F5F"/>
                </a:solidFill>
                <a:latin typeface="Frutiger 57Cn"/>
              </a:rPr>
              <a:t>. S</a:t>
            </a:r>
            <a:r>
              <a:rPr lang="en-US" altLang="ko-KR" sz="1400">
                <a:solidFill>
                  <a:srgbClr val="5F5F5F"/>
                </a:solidFill>
                <a:latin typeface="Frutiger 57Cn"/>
              </a:rPr>
              <a:t>ukabumi</a:t>
            </a:r>
            <a:r>
              <a:rPr lang="en-US" altLang="en-US" sz="1400">
                <a:solidFill>
                  <a:srgbClr val="5F5F5F"/>
                </a:solidFill>
                <a:latin typeface="Frutiger 57Cn"/>
              </a:rPr>
              <a:t>, W</a:t>
            </a:r>
            <a:r>
              <a:rPr lang="en-US" altLang="ko-KR" sz="1400">
                <a:solidFill>
                  <a:srgbClr val="5F5F5F"/>
                </a:solidFill>
                <a:latin typeface="Frutiger 57Cn"/>
              </a:rPr>
              <a:t>est</a:t>
            </a:r>
            <a:r>
              <a:rPr lang="en-US" altLang="en-US" sz="1400">
                <a:solidFill>
                  <a:srgbClr val="5F5F5F"/>
                </a:solidFill>
                <a:latin typeface="Frutiger 57Cn"/>
              </a:rPr>
              <a:t> J</a:t>
            </a:r>
            <a:r>
              <a:rPr lang="en-US" altLang="ko-KR" sz="1400">
                <a:solidFill>
                  <a:srgbClr val="5F5F5F"/>
                </a:solidFill>
                <a:latin typeface="Frutiger 57Cn"/>
              </a:rPr>
              <a:t>ava</a:t>
            </a:r>
            <a:r>
              <a:rPr lang="en-US" altLang="en-US" sz="1400">
                <a:solidFill>
                  <a:srgbClr val="5F5F5F"/>
                </a:solidFill>
                <a:latin typeface="Frutiger 57Cn"/>
              </a:rPr>
              <a:t>, I</a:t>
            </a:r>
            <a:r>
              <a:rPr lang="en-US" altLang="ko-KR" sz="1400">
                <a:solidFill>
                  <a:srgbClr val="5F5F5F"/>
                </a:solidFill>
                <a:latin typeface="Frutiger 57Cn"/>
              </a:rPr>
              <a:t>ndonesia</a:t>
            </a:r>
          </a:p>
        </p:txBody>
      </p:sp>
      <p:sp>
        <p:nvSpPr>
          <p:cNvPr id="28678" name="Text Box 53"/>
          <p:cNvSpPr txBox="1">
            <a:spLocks noChangeArrowheads="1"/>
          </p:cNvSpPr>
          <p:nvPr/>
        </p:nvSpPr>
        <p:spPr bwMode="auto">
          <a:xfrm>
            <a:off x="6210300" y="1260475"/>
            <a:ext cx="2592388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defTabSz="1041400"/>
            <a:r>
              <a:rPr lang="ko-KR" altLang="zh-TW" sz="1400">
                <a:solidFill>
                  <a:srgbClr val="5F5F5F"/>
                </a:solidFill>
                <a:latin typeface="Frutiger 57Cn"/>
              </a:rPr>
              <a:t>PT.</a:t>
            </a:r>
            <a:r>
              <a:rPr lang="en-US" altLang="ko-KR" sz="1400">
                <a:solidFill>
                  <a:srgbClr val="5F5F5F"/>
                </a:solidFill>
                <a:latin typeface="Frutiger 57Cn"/>
              </a:rPr>
              <a:t> </a:t>
            </a:r>
            <a:r>
              <a:rPr lang="ko-KR" altLang="zh-TW" sz="1400">
                <a:solidFill>
                  <a:srgbClr val="5F5F5F"/>
                </a:solidFill>
                <a:latin typeface="Frutiger 57Cn"/>
              </a:rPr>
              <a:t>Long</a:t>
            </a:r>
            <a:r>
              <a:rPr lang="en-US" altLang="ko-KR" sz="1400">
                <a:solidFill>
                  <a:srgbClr val="5F5F5F"/>
                </a:solidFill>
                <a:latin typeface="Frutiger 57Cn"/>
              </a:rPr>
              <a:t> </a:t>
            </a:r>
            <a:r>
              <a:rPr lang="ko-KR" altLang="zh-TW" sz="1400">
                <a:solidFill>
                  <a:srgbClr val="5F5F5F"/>
                </a:solidFill>
                <a:latin typeface="Frutiger 57Cn"/>
              </a:rPr>
              <a:t>Vin Ind</a:t>
            </a:r>
            <a:r>
              <a:rPr lang="zh-TW" altLang="en-US" sz="1400">
                <a:solidFill>
                  <a:srgbClr val="5F5F5F"/>
                </a:solidFill>
                <a:latin typeface="Frutiger 57Cn"/>
              </a:rPr>
              <a:t>o</a:t>
            </a:r>
            <a:r>
              <a:rPr lang="zh-TW" altLang="ko-KR" sz="1400">
                <a:solidFill>
                  <a:srgbClr val="5F5F5F"/>
                </a:solidFill>
                <a:latin typeface="Frutiger 57Cn"/>
              </a:rPr>
              <a:t>nesia</a:t>
            </a:r>
            <a:endParaRPr lang="en-US" altLang="ko-KR" sz="1400">
              <a:solidFill>
                <a:srgbClr val="5F5F5F"/>
              </a:solidFill>
              <a:latin typeface="Frutiger 57Cn"/>
            </a:endParaRPr>
          </a:p>
        </p:txBody>
      </p:sp>
      <p:sp>
        <p:nvSpPr>
          <p:cNvPr id="28679" name="Text Box 79"/>
          <p:cNvSpPr txBox="1">
            <a:spLocks noChangeArrowheads="1"/>
          </p:cNvSpPr>
          <p:nvPr/>
        </p:nvSpPr>
        <p:spPr bwMode="auto">
          <a:xfrm>
            <a:off x="6426200" y="196850"/>
            <a:ext cx="417671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algn="r" defTabSz="1041400">
              <a:lnSpc>
                <a:spcPct val="85000"/>
              </a:lnSpc>
            </a:pPr>
            <a:r>
              <a:rPr lang="en-US" altLang="ko-KR" sz="2400">
                <a:solidFill>
                  <a:srgbClr val="333333"/>
                </a:solidFill>
                <a:latin typeface="Gill Sans MT"/>
              </a:rPr>
              <a:t>Long Vin, Indonesia</a:t>
            </a:r>
          </a:p>
        </p:txBody>
      </p:sp>
      <p:sp>
        <p:nvSpPr>
          <p:cNvPr id="28680" name="Rectangle 83"/>
          <p:cNvSpPr>
            <a:spLocks noChangeArrowheads="1"/>
          </p:cNvSpPr>
          <p:nvPr/>
        </p:nvSpPr>
        <p:spPr bwMode="auto">
          <a:xfrm>
            <a:off x="882650" y="4502150"/>
            <a:ext cx="2233613" cy="430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 eaLnBrk="0" latinLnBrk="0" hangingPunct="0">
              <a:spcBef>
                <a:spcPct val="50000"/>
              </a:spcBef>
              <a:tabLst>
                <a:tab pos="381000" algn="l"/>
              </a:tabLst>
            </a:pPr>
            <a:r>
              <a:rPr lang="en-US" altLang="ko-KR" sz="2200">
                <a:solidFill>
                  <a:srgbClr val="5F5F5F"/>
                </a:solidFill>
                <a:latin typeface="Univers Condensed"/>
              </a:rPr>
              <a:t>Capacity &amp; Feature </a:t>
            </a:r>
          </a:p>
        </p:txBody>
      </p:sp>
      <p:sp>
        <p:nvSpPr>
          <p:cNvPr id="28681" name="Rectangle 84"/>
          <p:cNvSpPr>
            <a:spLocks noChangeArrowheads="1"/>
          </p:cNvSpPr>
          <p:nvPr/>
        </p:nvSpPr>
        <p:spPr bwMode="auto">
          <a:xfrm>
            <a:off x="882650" y="5940425"/>
            <a:ext cx="1657350" cy="430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 eaLnBrk="0" latinLnBrk="0" hangingPunct="0">
              <a:spcBef>
                <a:spcPct val="50000"/>
              </a:spcBef>
              <a:tabLst>
                <a:tab pos="381000" algn="l"/>
              </a:tabLst>
            </a:pPr>
            <a:r>
              <a:rPr lang="en-US" altLang="ko-KR" sz="2200">
                <a:solidFill>
                  <a:srgbClr val="5F5F5F"/>
                </a:solidFill>
                <a:latin typeface="Univers Condensed"/>
              </a:rPr>
              <a:t>Main Product </a:t>
            </a:r>
          </a:p>
        </p:txBody>
      </p:sp>
      <p:sp>
        <p:nvSpPr>
          <p:cNvPr id="28682" name="Text Box 85"/>
          <p:cNvSpPr txBox="1">
            <a:spLocks noChangeArrowheads="1"/>
          </p:cNvSpPr>
          <p:nvPr/>
        </p:nvSpPr>
        <p:spPr bwMode="auto">
          <a:xfrm>
            <a:off x="4841875" y="2052638"/>
            <a:ext cx="12049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Address</a:t>
            </a:r>
          </a:p>
        </p:txBody>
      </p:sp>
      <p:sp>
        <p:nvSpPr>
          <p:cNvPr id="28683" name="Text Box 86"/>
          <p:cNvSpPr txBox="1">
            <a:spLocks noChangeArrowheads="1"/>
          </p:cNvSpPr>
          <p:nvPr/>
        </p:nvSpPr>
        <p:spPr bwMode="auto">
          <a:xfrm>
            <a:off x="4841875" y="2555875"/>
            <a:ext cx="12049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Employees</a:t>
            </a:r>
          </a:p>
        </p:txBody>
      </p:sp>
      <p:sp>
        <p:nvSpPr>
          <p:cNvPr id="28684" name="Text Box 87"/>
          <p:cNvSpPr txBox="1">
            <a:spLocks noChangeArrowheads="1"/>
          </p:cNvSpPr>
          <p:nvPr/>
        </p:nvSpPr>
        <p:spPr bwMode="auto">
          <a:xfrm>
            <a:off x="4841875" y="2916238"/>
            <a:ext cx="12049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Certification</a:t>
            </a:r>
          </a:p>
        </p:txBody>
      </p:sp>
      <p:sp>
        <p:nvSpPr>
          <p:cNvPr id="28685" name="Text Box 88"/>
          <p:cNvSpPr txBox="1">
            <a:spLocks noChangeArrowheads="1"/>
          </p:cNvSpPr>
          <p:nvPr/>
        </p:nvSpPr>
        <p:spPr bwMode="auto">
          <a:xfrm>
            <a:off x="4841875" y="1647825"/>
            <a:ext cx="12049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Established</a:t>
            </a:r>
          </a:p>
        </p:txBody>
      </p:sp>
      <p:sp>
        <p:nvSpPr>
          <p:cNvPr id="28686" name="Text Box 89"/>
          <p:cNvSpPr txBox="1">
            <a:spLocks noChangeArrowheads="1"/>
          </p:cNvSpPr>
          <p:nvPr/>
        </p:nvSpPr>
        <p:spPr bwMode="auto">
          <a:xfrm>
            <a:off x="4841875" y="1287463"/>
            <a:ext cx="12049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Name</a:t>
            </a:r>
          </a:p>
        </p:txBody>
      </p:sp>
      <p:sp>
        <p:nvSpPr>
          <p:cNvPr id="28687" name="Rectangle 92"/>
          <p:cNvSpPr>
            <a:spLocks noChangeArrowheads="1"/>
          </p:cNvSpPr>
          <p:nvPr/>
        </p:nvSpPr>
        <p:spPr bwMode="auto">
          <a:xfrm>
            <a:off x="3689350" y="4140200"/>
            <a:ext cx="6410325" cy="13366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>
              <a:lnSpc>
                <a:spcPct val="115000"/>
              </a:lnSpc>
              <a:tabLst>
                <a:tab pos="381000" algn="l"/>
              </a:tabLst>
            </a:pPr>
            <a:r>
              <a:rPr lang="en-US" altLang="ko-KR" sz="1400">
                <a:solidFill>
                  <a:srgbClr val="5F5F5F"/>
                </a:solidFill>
                <a:latin typeface="Frutiger 57Cn"/>
              </a:rPr>
              <a:t>*Main Product : Receiver Unit , Micro Speaker, Loudness Speaker, etc</a:t>
            </a:r>
            <a:r>
              <a:rPr lang="en-US" altLang="ko-KR">
                <a:solidFill>
                  <a:srgbClr val="5F5F5F"/>
                </a:solidFill>
              </a:rPr>
              <a:t>.</a:t>
            </a:r>
          </a:p>
          <a:p>
            <a:pPr marL="188913" indent="-188913" defTabSz="754063">
              <a:lnSpc>
                <a:spcPct val="115000"/>
              </a:lnSpc>
              <a:tabLst>
                <a:tab pos="381000" algn="l"/>
              </a:tabLst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*</a:t>
            </a:r>
            <a:r>
              <a:rPr lang="en-US" altLang="ko-KR" sz="1400">
                <a:solidFill>
                  <a:srgbClr val="5F5F5F"/>
                </a:solidFill>
                <a:latin typeface="Frutiger 57Cn"/>
              </a:rPr>
              <a:t>CAPA : 30,000,000 pcs per month</a:t>
            </a:r>
          </a:p>
          <a:p>
            <a:pPr marL="188913" indent="-188913" defTabSz="754063">
              <a:lnSpc>
                <a:spcPct val="115000"/>
              </a:lnSpc>
              <a:tabLst>
                <a:tab pos="381000" algn="l"/>
              </a:tabLst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*</a:t>
            </a:r>
            <a:r>
              <a:rPr lang="en-US" altLang="ko-KR" sz="1400">
                <a:solidFill>
                  <a:srgbClr val="5F5F5F"/>
                </a:solidFill>
                <a:latin typeface="Frutiger 57Cn"/>
              </a:rPr>
              <a:t>Specialized in production of Receiver Unit, Speaker part.</a:t>
            </a:r>
          </a:p>
          <a:p>
            <a:pPr marL="188913" indent="-188913" defTabSz="754063">
              <a:lnSpc>
                <a:spcPct val="115000"/>
              </a:lnSpc>
              <a:tabLst>
                <a:tab pos="381000" algn="l"/>
              </a:tabLst>
            </a:pPr>
            <a:r>
              <a:rPr lang="en-US" altLang="ko-KR" sz="1400">
                <a:solidFill>
                  <a:srgbClr val="5F5F5F"/>
                </a:solidFill>
                <a:latin typeface="Frutiger 57Cn"/>
              </a:rPr>
              <a:t>  Have connection with acoustic R&amp;D lab for effective development of Speaker.</a:t>
            </a:r>
          </a:p>
          <a:p>
            <a:pPr marL="188913" indent="-188913" defTabSz="754063">
              <a:lnSpc>
                <a:spcPct val="115000"/>
              </a:lnSpc>
              <a:tabLst>
                <a:tab pos="381000" algn="l"/>
              </a:tabLst>
            </a:pPr>
            <a:r>
              <a:rPr lang="en-US" altLang="ko-KR" sz="1400">
                <a:solidFill>
                  <a:srgbClr val="5F5F5F"/>
                </a:solidFill>
                <a:latin typeface="Frutiger 57Cn"/>
              </a:rPr>
              <a:t>*Production and supply to all Cresyn manufacturing facilities.</a:t>
            </a:r>
          </a:p>
        </p:txBody>
      </p:sp>
      <p:grpSp>
        <p:nvGrpSpPr>
          <p:cNvPr id="28688" name="Group 93"/>
          <p:cNvGrpSpPr>
            <a:grpSpLocks/>
          </p:cNvGrpSpPr>
          <p:nvPr/>
        </p:nvGrpSpPr>
        <p:grpSpPr bwMode="auto">
          <a:xfrm>
            <a:off x="3833813" y="5797550"/>
            <a:ext cx="4600575" cy="1014413"/>
            <a:chOff x="3549" y="3652"/>
            <a:chExt cx="2898" cy="639"/>
          </a:xfrm>
        </p:grpSpPr>
        <p:pic>
          <p:nvPicPr>
            <p:cNvPr id="28689" name="Picture 94" descr="540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502" y="3749"/>
              <a:ext cx="415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0" name="Picture 95" descr="540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956" y="3749"/>
              <a:ext cx="415" cy="4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1" name="Picture 96" descr="5396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 rot="-161278">
              <a:off x="3549" y="3749"/>
              <a:ext cx="860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8692" name="Picture 97" descr="CSR-1537A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 rot="-129269">
              <a:off x="5409" y="3652"/>
              <a:ext cx="1038" cy="6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84" descr="ppt20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10696576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698" name="Text Box 3"/>
          <p:cNvSpPr txBox="1">
            <a:spLocks noChangeArrowheads="1"/>
          </p:cNvSpPr>
          <p:nvPr/>
        </p:nvSpPr>
        <p:spPr bwMode="auto">
          <a:xfrm>
            <a:off x="6138863" y="2628900"/>
            <a:ext cx="4294187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defTabSz="1041400">
              <a:lnSpc>
                <a:spcPct val="120000"/>
              </a:lnSpc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Total : 500 ( 2010 )</a:t>
            </a:r>
          </a:p>
        </p:txBody>
      </p:sp>
      <p:sp>
        <p:nvSpPr>
          <p:cNvPr id="29699" name="Text Box 40"/>
          <p:cNvSpPr txBox="1">
            <a:spLocks noChangeArrowheads="1"/>
          </p:cNvSpPr>
          <p:nvPr/>
        </p:nvSpPr>
        <p:spPr bwMode="auto">
          <a:xfrm>
            <a:off x="6138863" y="2916238"/>
            <a:ext cx="37433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defTabSz="1041400">
              <a:lnSpc>
                <a:spcPct val="120000"/>
              </a:lnSpc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TL9000, ISO 9001:2000, ISO 14001:2004 </a:t>
            </a:r>
          </a:p>
        </p:txBody>
      </p:sp>
      <p:sp>
        <p:nvSpPr>
          <p:cNvPr id="29700" name="Text Box 43"/>
          <p:cNvSpPr txBox="1">
            <a:spLocks noChangeArrowheads="1"/>
          </p:cNvSpPr>
          <p:nvPr/>
        </p:nvSpPr>
        <p:spPr bwMode="auto">
          <a:xfrm>
            <a:off x="6138863" y="1836738"/>
            <a:ext cx="1512887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defTabSz="1041400"/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Jun. 2004</a:t>
            </a:r>
          </a:p>
        </p:txBody>
      </p:sp>
      <p:sp>
        <p:nvSpPr>
          <p:cNvPr id="29701" name="Text Box 52"/>
          <p:cNvSpPr txBox="1">
            <a:spLocks noChangeArrowheads="1"/>
          </p:cNvSpPr>
          <p:nvPr/>
        </p:nvSpPr>
        <p:spPr bwMode="auto">
          <a:xfrm>
            <a:off x="6138863" y="2197100"/>
            <a:ext cx="4392612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defTabSz="1041400"/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Dongguan, Guang Dong, China</a:t>
            </a:r>
          </a:p>
        </p:txBody>
      </p:sp>
      <p:sp>
        <p:nvSpPr>
          <p:cNvPr id="29702" name="Text Box 53"/>
          <p:cNvSpPr txBox="1">
            <a:spLocks noChangeArrowheads="1"/>
          </p:cNvSpPr>
          <p:nvPr/>
        </p:nvSpPr>
        <p:spPr bwMode="auto">
          <a:xfrm>
            <a:off x="6138863" y="1370013"/>
            <a:ext cx="3455987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defTabSz="1041400"/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Leevin Electronics Telecommunication (Dongguan) Co., Ltd.</a:t>
            </a:r>
          </a:p>
        </p:txBody>
      </p:sp>
      <p:sp>
        <p:nvSpPr>
          <p:cNvPr id="29703" name="Text Box 72"/>
          <p:cNvSpPr txBox="1">
            <a:spLocks noChangeArrowheads="1"/>
          </p:cNvSpPr>
          <p:nvPr/>
        </p:nvSpPr>
        <p:spPr bwMode="auto">
          <a:xfrm>
            <a:off x="6426200" y="196850"/>
            <a:ext cx="417671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algn="r" defTabSz="1041400">
              <a:lnSpc>
                <a:spcPct val="85000"/>
              </a:lnSpc>
            </a:pPr>
            <a:r>
              <a:rPr lang="en-US" altLang="ko-KR" sz="2400">
                <a:solidFill>
                  <a:srgbClr val="333333"/>
                </a:solidFill>
                <a:latin typeface="Gill Sans MT"/>
              </a:rPr>
              <a:t>Lee Vin, China</a:t>
            </a:r>
          </a:p>
        </p:txBody>
      </p:sp>
      <p:sp>
        <p:nvSpPr>
          <p:cNvPr id="29704" name="Rectangle 74"/>
          <p:cNvSpPr>
            <a:spLocks noChangeArrowheads="1"/>
          </p:cNvSpPr>
          <p:nvPr/>
        </p:nvSpPr>
        <p:spPr bwMode="auto">
          <a:xfrm>
            <a:off x="809625" y="4500563"/>
            <a:ext cx="2233613" cy="430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 eaLnBrk="0" latinLnBrk="0" hangingPunct="0">
              <a:spcBef>
                <a:spcPct val="50000"/>
              </a:spcBef>
              <a:tabLst>
                <a:tab pos="381000" algn="l"/>
              </a:tabLst>
            </a:pPr>
            <a:r>
              <a:rPr lang="en-US" altLang="ko-KR" sz="2200">
                <a:solidFill>
                  <a:srgbClr val="5F5F5F"/>
                </a:solidFill>
                <a:latin typeface="Univers Condensed"/>
              </a:rPr>
              <a:t>Capacity &amp; Feature </a:t>
            </a:r>
          </a:p>
        </p:txBody>
      </p:sp>
      <p:sp>
        <p:nvSpPr>
          <p:cNvPr id="29705" name="Rectangle 75"/>
          <p:cNvSpPr>
            <a:spLocks noChangeArrowheads="1"/>
          </p:cNvSpPr>
          <p:nvPr/>
        </p:nvSpPr>
        <p:spPr bwMode="auto">
          <a:xfrm>
            <a:off x="809625" y="5940425"/>
            <a:ext cx="1657350" cy="430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 eaLnBrk="0" latinLnBrk="0" hangingPunct="0">
              <a:spcBef>
                <a:spcPct val="50000"/>
              </a:spcBef>
              <a:tabLst>
                <a:tab pos="381000" algn="l"/>
              </a:tabLst>
            </a:pPr>
            <a:r>
              <a:rPr lang="en-US" altLang="ko-KR" sz="2200">
                <a:solidFill>
                  <a:srgbClr val="5F5F5F"/>
                </a:solidFill>
                <a:latin typeface="Univers Condensed"/>
              </a:rPr>
              <a:t>Main Product </a:t>
            </a:r>
          </a:p>
        </p:txBody>
      </p:sp>
      <p:sp>
        <p:nvSpPr>
          <p:cNvPr id="29706" name="Text Box 77"/>
          <p:cNvSpPr txBox="1">
            <a:spLocks noChangeArrowheads="1"/>
          </p:cNvSpPr>
          <p:nvPr/>
        </p:nvSpPr>
        <p:spPr bwMode="auto">
          <a:xfrm>
            <a:off x="4862513" y="2265363"/>
            <a:ext cx="12049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Address</a:t>
            </a:r>
          </a:p>
        </p:txBody>
      </p:sp>
      <p:sp>
        <p:nvSpPr>
          <p:cNvPr id="29707" name="Text Box 78"/>
          <p:cNvSpPr txBox="1">
            <a:spLocks noChangeArrowheads="1"/>
          </p:cNvSpPr>
          <p:nvPr/>
        </p:nvSpPr>
        <p:spPr bwMode="auto">
          <a:xfrm>
            <a:off x="4862513" y="2646363"/>
            <a:ext cx="12049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Employees</a:t>
            </a:r>
          </a:p>
        </p:txBody>
      </p:sp>
      <p:sp>
        <p:nvSpPr>
          <p:cNvPr id="29708" name="Text Box 79"/>
          <p:cNvSpPr txBox="1">
            <a:spLocks noChangeArrowheads="1"/>
          </p:cNvSpPr>
          <p:nvPr/>
        </p:nvSpPr>
        <p:spPr bwMode="auto">
          <a:xfrm>
            <a:off x="4862513" y="2960688"/>
            <a:ext cx="12049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Certification</a:t>
            </a:r>
          </a:p>
        </p:txBody>
      </p:sp>
      <p:sp>
        <p:nvSpPr>
          <p:cNvPr id="29709" name="Text Box 80"/>
          <p:cNvSpPr txBox="1">
            <a:spLocks noChangeArrowheads="1"/>
          </p:cNvSpPr>
          <p:nvPr/>
        </p:nvSpPr>
        <p:spPr bwMode="auto">
          <a:xfrm>
            <a:off x="4862513" y="1908175"/>
            <a:ext cx="12049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Established</a:t>
            </a:r>
          </a:p>
        </p:txBody>
      </p:sp>
      <p:sp>
        <p:nvSpPr>
          <p:cNvPr id="29710" name="Text Box 81"/>
          <p:cNvSpPr txBox="1">
            <a:spLocks noChangeArrowheads="1"/>
          </p:cNvSpPr>
          <p:nvPr/>
        </p:nvSpPr>
        <p:spPr bwMode="auto">
          <a:xfrm>
            <a:off x="4862513" y="1331913"/>
            <a:ext cx="12049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Name</a:t>
            </a:r>
          </a:p>
        </p:txBody>
      </p:sp>
      <p:sp>
        <p:nvSpPr>
          <p:cNvPr id="29711" name="Rectangle 83"/>
          <p:cNvSpPr>
            <a:spLocks noChangeArrowheads="1"/>
          </p:cNvSpPr>
          <p:nvPr/>
        </p:nvSpPr>
        <p:spPr bwMode="auto">
          <a:xfrm>
            <a:off x="4122738" y="4291013"/>
            <a:ext cx="5903912" cy="10731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>
              <a:lnSpc>
                <a:spcPct val="115000"/>
              </a:lnSpc>
              <a:tabLst>
                <a:tab pos="381000" algn="l"/>
              </a:tabLst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*Main Product : Cord Wire</a:t>
            </a:r>
          </a:p>
          <a:p>
            <a:pPr marL="188913" indent="-188913" defTabSz="754063">
              <a:lnSpc>
                <a:spcPct val="115000"/>
              </a:lnSpc>
              <a:tabLst>
                <a:tab pos="381000" algn="l"/>
              </a:tabLst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*CAPA : 15,000,000 M per month</a:t>
            </a:r>
          </a:p>
          <a:p>
            <a:pPr marL="188913" indent="-188913" defTabSz="754063">
              <a:lnSpc>
                <a:spcPct val="115000"/>
              </a:lnSpc>
              <a:tabLst>
                <a:tab pos="381000" algn="l"/>
              </a:tabLst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*Manufacturing and supplying Cord set, Wire for Earphones, Headphones, Headset, etc.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1" name="Picture 2" descr="15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10696576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2" name="Text Box 3"/>
          <p:cNvSpPr txBox="1">
            <a:spLocks noChangeArrowheads="1"/>
          </p:cNvSpPr>
          <p:nvPr/>
        </p:nvSpPr>
        <p:spPr bwMode="auto">
          <a:xfrm>
            <a:off x="5707063" y="196850"/>
            <a:ext cx="48958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algn="r" defTabSz="1041400">
              <a:lnSpc>
                <a:spcPct val="85000"/>
              </a:lnSpc>
            </a:pPr>
            <a:r>
              <a:rPr lang="en-US" altLang="ko-KR" sz="2400">
                <a:solidFill>
                  <a:srgbClr val="333333"/>
                </a:solidFill>
                <a:latin typeface="Gill Sans MT"/>
              </a:rPr>
              <a:t>Sales Office, Japan / USA</a:t>
            </a:r>
          </a:p>
        </p:txBody>
      </p:sp>
      <p:sp>
        <p:nvSpPr>
          <p:cNvPr id="30723" name="Text Box 8"/>
          <p:cNvSpPr txBox="1">
            <a:spLocks noChangeArrowheads="1"/>
          </p:cNvSpPr>
          <p:nvPr/>
        </p:nvSpPr>
        <p:spPr bwMode="auto">
          <a:xfrm>
            <a:off x="3760788" y="2771775"/>
            <a:ext cx="6932612" cy="86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marL="522288" lvl="1" defTabSz="1041400"/>
            <a:r>
              <a:rPr lang="en-US" altLang="ko-KR" sz="1600">
                <a:solidFill>
                  <a:srgbClr val="5F5F5F"/>
                </a:solidFill>
                <a:latin typeface="Frutiger 57Cn"/>
              </a:rPr>
              <a:t>*Sales activity for Japan customers </a:t>
            </a:r>
          </a:p>
          <a:p>
            <a:pPr marL="522288" lvl="1" defTabSz="1041400"/>
            <a:r>
              <a:rPr lang="en-US" altLang="ko-KR" sz="1600">
                <a:solidFill>
                  <a:srgbClr val="5F5F5F"/>
                </a:solidFill>
                <a:latin typeface="Frutiger 57Cn"/>
              </a:rPr>
              <a:t>*Quality Management </a:t>
            </a:r>
          </a:p>
          <a:p>
            <a:pPr marL="522288" lvl="1" defTabSz="1041400"/>
            <a:r>
              <a:rPr lang="en-US" altLang="ko-KR" sz="1600">
                <a:solidFill>
                  <a:srgbClr val="5F5F5F"/>
                </a:solidFill>
                <a:latin typeface="Frutiger 57Cn"/>
              </a:rPr>
              <a:t>*Main customers : </a:t>
            </a:r>
            <a:r>
              <a:rPr lang="en-US" altLang="ko-KR" sz="1300">
                <a:solidFill>
                  <a:srgbClr val="5F5F5F"/>
                </a:solidFill>
                <a:latin typeface="Frutiger 57Cn"/>
              </a:rPr>
              <a:t>AIWA, Audio Technica, JVC, SONY , TOSHIBA, Denon, etc</a:t>
            </a:r>
          </a:p>
        </p:txBody>
      </p:sp>
      <p:sp>
        <p:nvSpPr>
          <p:cNvPr id="30724" name="Rectangle 9"/>
          <p:cNvSpPr>
            <a:spLocks noChangeArrowheads="1"/>
          </p:cNvSpPr>
          <p:nvPr/>
        </p:nvSpPr>
        <p:spPr bwMode="auto">
          <a:xfrm>
            <a:off x="4335463" y="1547813"/>
            <a:ext cx="568960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>
              <a:tabLst>
                <a:tab pos="381000" algn="l"/>
              </a:tabLst>
            </a:pPr>
            <a:r>
              <a:rPr lang="en-US" altLang="ko-KR" sz="1600" b="1">
                <a:solidFill>
                  <a:srgbClr val="5F5F5F"/>
                </a:solidFill>
                <a:latin typeface="Frutiger 57Cn"/>
              </a:rPr>
              <a:t>Cresyn Japan</a:t>
            </a:r>
          </a:p>
        </p:txBody>
      </p:sp>
      <p:sp>
        <p:nvSpPr>
          <p:cNvPr id="30725" name="Rectangle 10"/>
          <p:cNvSpPr>
            <a:spLocks noChangeArrowheads="1"/>
          </p:cNvSpPr>
          <p:nvPr/>
        </p:nvSpPr>
        <p:spPr bwMode="auto">
          <a:xfrm>
            <a:off x="4318000" y="2020888"/>
            <a:ext cx="6357938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>
              <a:tabLst>
                <a:tab pos="381000" algn="l"/>
              </a:tabLst>
            </a:pPr>
            <a:r>
              <a:rPr lang="en-US" altLang="ko-KR" sz="1600">
                <a:solidFill>
                  <a:srgbClr val="5F5F5F"/>
                </a:solidFill>
                <a:latin typeface="Frutiger 57Cn"/>
              </a:rPr>
              <a:t>Shinyokohama Kouhoku-ku Yokohama City, Kanagawa-Ken, Japan</a:t>
            </a:r>
          </a:p>
        </p:txBody>
      </p:sp>
      <p:sp>
        <p:nvSpPr>
          <p:cNvPr id="30726" name="Rectangle 11"/>
          <p:cNvSpPr>
            <a:spLocks noChangeArrowheads="1"/>
          </p:cNvSpPr>
          <p:nvPr/>
        </p:nvSpPr>
        <p:spPr bwMode="auto">
          <a:xfrm>
            <a:off x="4335463" y="2413000"/>
            <a:ext cx="5689600" cy="37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>
              <a:lnSpc>
                <a:spcPct val="115000"/>
              </a:lnSpc>
              <a:tabLst>
                <a:tab pos="381000" algn="l"/>
              </a:tabLst>
            </a:pPr>
            <a:r>
              <a:rPr lang="en-US" altLang="ko-KR" sz="1600">
                <a:solidFill>
                  <a:srgbClr val="5F5F5F"/>
                </a:solidFill>
                <a:latin typeface="Frutiger 57Cn"/>
              </a:rPr>
              <a:t>Nov. 1990</a:t>
            </a:r>
          </a:p>
        </p:txBody>
      </p:sp>
      <p:sp>
        <p:nvSpPr>
          <p:cNvPr id="30727" name="Rectangle 16"/>
          <p:cNvSpPr>
            <a:spLocks noChangeArrowheads="1"/>
          </p:cNvSpPr>
          <p:nvPr/>
        </p:nvSpPr>
        <p:spPr bwMode="auto">
          <a:xfrm>
            <a:off x="4335463" y="4665663"/>
            <a:ext cx="568960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>
              <a:tabLst>
                <a:tab pos="381000" algn="l"/>
              </a:tabLst>
            </a:pPr>
            <a:r>
              <a:rPr lang="en-US" altLang="ko-KR" sz="1600" b="1">
                <a:solidFill>
                  <a:srgbClr val="5F5F5F"/>
                </a:solidFill>
                <a:latin typeface="Frutiger 57Cn"/>
              </a:rPr>
              <a:t>PHIATON CORPORATION</a:t>
            </a:r>
          </a:p>
        </p:txBody>
      </p:sp>
      <p:sp>
        <p:nvSpPr>
          <p:cNvPr id="30728" name="Rectangle 17"/>
          <p:cNvSpPr>
            <a:spLocks noChangeArrowheads="1"/>
          </p:cNvSpPr>
          <p:nvPr/>
        </p:nvSpPr>
        <p:spPr bwMode="auto">
          <a:xfrm>
            <a:off x="4333875" y="5056188"/>
            <a:ext cx="5689600" cy="339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>
              <a:tabLst>
                <a:tab pos="381000" algn="l"/>
              </a:tabLst>
            </a:pPr>
            <a:r>
              <a:rPr lang="en-US" altLang="ko-KR" sz="1600">
                <a:solidFill>
                  <a:srgbClr val="5F5F5F"/>
                </a:solidFill>
                <a:latin typeface="Univers Condensed"/>
              </a:rPr>
              <a:t>18662 MacArthur Blvd #405 Irvine, California, 92612</a:t>
            </a:r>
          </a:p>
        </p:txBody>
      </p:sp>
      <p:sp>
        <p:nvSpPr>
          <p:cNvPr id="30729" name="Rectangle 18"/>
          <p:cNvSpPr>
            <a:spLocks noChangeArrowheads="1"/>
          </p:cNvSpPr>
          <p:nvPr/>
        </p:nvSpPr>
        <p:spPr bwMode="auto">
          <a:xfrm>
            <a:off x="4335463" y="5400675"/>
            <a:ext cx="5689600" cy="3762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>
              <a:lnSpc>
                <a:spcPct val="115000"/>
              </a:lnSpc>
              <a:tabLst>
                <a:tab pos="381000" algn="l"/>
              </a:tabLst>
            </a:pPr>
            <a:r>
              <a:rPr lang="en-US" altLang="ko-KR" sz="1600">
                <a:solidFill>
                  <a:srgbClr val="5F5F5F"/>
                </a:solidFill>
                <a:latin typeface="Frutiger 57Cn"/>
              </a:rPr>
              <a:t>Jul. 2007</a:t>
            </a:r>
          </a:p>
        </p:txBody>
      </p:sp>
      <p:sp>
        <p:nvSpPr>
          <p:cNvPr id="30730" name="Text Box 19"/>
          <p:cNvSpPr txBox="1">
            <a:spLocks noChangeArrowheads="1"/>
          </p:cNvSpPr>
          <p:nvPr/>
        </p:nvSpPr>
        <p:spPr bwMode="auto">
          <a:xfrm>
            <a:off x="3760788" y="5868988"/>
            <a:ext cx="6265862" cy="86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marL="522288" lvl="1" defTabSz="1041400"/>
            <a:r>
              <a:rPr lang="en-US" altLang="ko-KR" sz="1600">
                <a:solidFill>
                  <a:srgbClr val="5F5F5F"/>
                </a:solidFill>
                <a:latin typeface="Frutiger 57Cn"/>
              </a:rPr>
              <a:t>*Marketing &amp; promotion activity for PHIATON brand</a:t>
            </a:r>
          </a:p>
          <a:p>
            <a:pPr marL="522288" lvl="1" defTabSz="1041400"/>
            <a:r>
              <a:rPr lang="en-US" altLang="ko-KR" sz="1600">
                <a:solidFill>
                  <a:srgbClr val="5F5F5F"/>
                </a:solidFill>
                <a:latin typeface="Frutiger 57Cn"/>
              </a:rPr>
              <a:t>*Searching for new competent customer of USA and EU.</a:t>
            </a:r>
          </a:p>
          <a:p>
            <a:pPr marL="522288" lvl="1" defTabSz="1041400"/>
            <a:r>
              <a:rPr lang="en-US" altLang="ko-KR" sz="1600">
                <a:solidFill>
                  <a:srgbClr val="5F5F5F"/>
                </a:solidFill>
                <a:latin typeface="Frutiger 57Cn"/>
              </a:rPr>
              <a:t>*Supports Cresyn’s own brand sales of USA and EU market.</a:t>
            </a:r>
          </a:p>
        </p:txBody>
      </p:sp>
      <p:sp>
        <p:nvSpPr>
          <p:cNvPr id="30731" name="Text Box 20"/>
          <p:cNvSpPr txBox="1">
            <a:spLocks noChangeArrowheads="1"/>
          </p:cNvSpPr>
          <p:nvPr/>
        </p:nvSpPr>
        <p:spPr bwMode="auto">
          <a:xfrm>
            <a:off x="2897188" y="1547813"/>
            <a:ext cx="1204912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800">
                <a:solidFill>
                  <a:schemeClr val="bg1"/>
                </a:solidFill>
                <a:latin typeface="Franklin Gothic Medium" pitchFamily="34" charset="0"/>
              </a:rPr>
              <a:t>Name</a:t>
            </a:r>
          </a:p>
        </p:txBody>
      </p:sp>
      <p:sp>
        <p:nvSpPr>
          <p:cNvPr id="30732" name="Text Box 21"/>
          <p:cNvSpPr txBox="1">
            <a:spLocks noChangeArrowheads="1"/>
          </p:cNvSpPr>
          <p:nvPr/>
        </p:nvSpPr>
        <p:spPr bwMode="auto">
          <a:xfrm>
            <a:off x="2897188" y="1981200"/>
            <a:ext cx="1204912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800">
                <a:solidFill>
                  <a:schemeClr val="bg1"/>
                </a:solidFill>
                <a:latin typeface="Franklin Gothic Medium" pitchFamily="34" charset="0"/>
              </a:rPr>
              <a:t>Address</a:t>
            </a:r>
          </a:p>
        </p:txBody>
      </p:sp>
      <p:sp>
        <p:nvSpPr>
          <p:cNvPr id="30733" name="Text Box 22"/>
          <p:cNvSpPr txBox="1">
            <a:spLocks noChangeArrowheads="1"/>
          </p:cNvSpPr>
          <p:nvPr/>
        </p:nvSpPr>
        <p:spPr bwMode="auto">
          <a:xfrm>
            <a:off x="2897188" y="2738438"/>
            <a:ext cx="1204912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800">
                <a:solidFill>
                  <a:schemeClr val="bg1"/>
                </a:solidFill>
                <a:latin typeface="Franklin Gothic Medium" pitchFamily="34" charset="0"/>
              </a:rPr>
              <a:t>Main Duty</a:t>
            </a:r>
          </a:p>
        </p:txBody>
      </p:sp>
      <p:sp>
        <p:nvSpPr>
          <p:cNvPr id="30734" name="Text Box 23"/>
          <p:cNvSpPr txBox="1">
            <a:spLocks noChangeArrowheads="1"/>
          </p:cNvSpPr>
          <p:nvPr/>
        </p:nvSpPr>
        <p:spPr bwMode="auto">
          <a:xfrm>
            <a:off x="2897188" y="2413000"/>
            <a:ext cx="1441450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800">
                <a:solidFill>
                  <a:schemeClr val="bg1"/>
                </a:solidFill>
                <a:latin typeface="Franklin Gothic Medium" pitchFamily="34" charset="0"/>
              </a:rPr>
              <a:t>Established</a:t>
            </a:r>
          </a:p>
        </p:txBody>
      </p:sp>
      <p:sp>
        <p:nvSpPr>
          <p:cNvPr id="30735" name="Text Box 24"/>
          <p:cNvSpPr txBox="1">
            <a:spLocks noChangeArrowheads="1"/>
          </p:cNvSpPr>
          <p:nvPr/>
        </p:nvSpPr>
        <p:spPr bwMode="auto">
          <a:xfrm>
            <a:off x="2897188" y="5005388"/>
            <a:ext cx="1204912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800">
                <a:solidFill>
                  <a:schemeClr val="bg1"/>
                </a:solidFill>
                <a:latin typeface="Franklin Gothic Medium" pitchFamily="34" charset="0"/>
              </a:rPr>
              <a:t>Address</a:t>
            </a:r>
          </a:p>
        </p:txBody>
      </p:sp>
      <p:sp>
        <p:nvSpPr>
          <p:cNvPr id="30736" name="Text Box 25"/>
          <p:cNvSpPr txBox="1">
            <a:spLocks noChangeArrowheads="1"/>
          </p:cNvSpPr>
          <p:nvPr/>
        </p:nvSpPr>
        <p:spPr bwMode="auto">
          <a:xfrm>
            <a:off x="2897188" y="5834063"/>
            <a:ext cx="1204912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800">
                <a:solidFill>
                  <a:schemeClr val="bg1"/>
                </a:solidFill>
                <a:latin typeface="Franklin Gothic Medium" pitchFamily="34" charset="0"/>
              </a:rPr>
              <a:t>Main Duty</a:t>
            </a:r>
          </a:p>
        </p:txBody>
      </p:sp>
      <p:sp>
        <p:nvSpPr>
          <p:cNvPr id="30737" name="Text Box 26"/>
          <p:cNvSpPr txBox="1">
            <a:spLocks noChangeArrowheads="1"/>
          </p:cNvSpPr>
          <p:nvPr/>
        </p:nvSpPr>
        <p:spPr bwMode="auto">
          <a:xfrm>
            <a:off x="2897188" y="5418138"/>
            <a:ext cx="1441450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800">
                <a:solidFill>
                  <a:schemeClr val="bg1"/>
                </a:solidFill>
                <a:latin typeface="Franklin Gothic Medium" pitchFamily="34" charset="0"/>
              </a:rPr>
              <a:t>Established</a:t>
            </a:r>
          </a:p>
        </p:txBody>
      </p:sp>
      <p:sp>
        <p:nvSpPr>
          <p:cNvPr id="30738" name="Text Box 27"/>
          <p:cNvSpPr txBox="1">
            <a:spLocks noChangeArrowheads="1"/>
          </p:cNvSpPr>
          <p:nvPr/>
        </p:nvSpPr>
        <p:spPr bwMode="auto">
          <a:xfrm>
            <a:off x="2897188" y="4645025"/>
            <a:ext cx="1204912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800">
                <a:solidFill>
                  <a:schemeClr val="bg1"/>
                </a:solidFill>
                <a:latin typeface="Franklin Gothic Medium" pitchFamily="34" charset="0"/>
              </a:rPr>
              <a:t>Name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65" descr="ppt23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10696576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6" name="Text Box 63"/>
          <p:cNvSpPr txBox="1">
            <a:spLocks noChangeArrowheads="1"/>
          </p:cNvSpPr>
          <p:nvPr/>
        </p:nvSpPr>
        <p:spPr bwMode="auto">
          <a:xfrm>
            <a:off x="5707063" y="196850"/>
            <a:ext cx="48958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algn="r" defTabSz="1041400">
              <a:lnSpc>
                <a:spcPct val="85000"/>
              </a:lnSpc>
            </a:pPr>
            <a:r>
              <a:rPr lang="en-US" altLang="ko-KR" sz="2400">
                <a:solidFill>
                  <a:srgbClr val="333333"/>
                </a:solidFill>
                <a:latin typeface="Gill Sans MT"/>
              </a:rPr>
              <a:t>Why Cresyn?</a:t>
            </a:r>
          </a:p>
        </p:txBody>
      </p:sp>
      <p:sp>
        <p:nvSpPr>
          <p:cNvPr id="31747" name="Text Box 67"/>
          <p:cNvSpPr txBox="1">
            <a:spLocks noChangeArrowheads="1"/>
          </p:cNvSpPr>
          <p:nvPr/>
        </p:nvSpPr>
        <p:spPr bwMode="auto">
          <a:xfrm>
            <a:off x="1387475" y="1306513"/>
            <a:ext cx="2879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400">
                <a:solidFill>
                  <a:schemeClr val="bg1"/>
                </a:solidFill>
                <a:latin typeface="Univers Condensed"/>
              </a:rPr>
              <a:t>Futuristic Design Product</a:t>
            </a:r>
          </a:p>
        </p:txBody>
      </p:sp>
      <p:sp>
        <p:nvSpPr>
          <p:cNvPr id="31748" name="Text Box 68"/>
          <p:cNvSpPr txBox="1">
            <a:spLocks noChangeArrowheads="1"/>
          </p:cNvSpPr>
          <p:nvPr/>
        </p:nvSpPr>
        <p:spPr bwMode="auto">
          <a:xfrm>
            <a:off x="6427788" y="1306513"/>
            <a:ext cx="28797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400">
                <a:solidFill>
                  <a:schemeClr val="bg1"/>
                </a:solidFill>
                <a:latin typeface="Univers Condensed"/>
              </a:rPr>
              <a:t>Tradition of High Quality</a:t>
            </a:r>
          </a:p>
        </p:txBody>
      </p:sp>
      <p:sp>
        <p:nvSpPr>
          <p:cNvPr id="31749" name="Text Box 69"/>
          <p:cNvSpPr txBox="1">
            <a:spLocks noChangeArrowheads="1"/>
          </p:cNvSpPr>
          <p:nvPr/>
        </p:nvSpPr>
        <p:spPr bwMode="auto">
          <a:xfrm>
            <a:off x="1817688" y="4043363"/>
            <a:ext cx="21605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400">
                <a:solidFill>
                  <a:schemeClr val="bg1"/>
                </a:solidFill>
                <a:latin typeface="Univers Condensed"/>
              </a:rPr>
              <a:t>Competitive Price</a:t>
            </a:r>
          </a:p>
        </p:txBody>
      </p:sp>
      <p:sp>
        <p:nvSpPr>
          <p:cNvPr id="31750" name="Text Box 70"/>
          <p:cNvSpPr txBox="1">
            <a:spLocks noChangeArrowheads="1"/>
          </p:cNvSpPr>
          <p:nvPr/>
        </p:nvSpPr>
        <p:spPr bwMode="auto">
          <a:xfrm>
            <a:off x="6715125" y="4716463"/>
            <a:ext cx="1873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2400">
                <a:solidFill>
                  <a:schemeClr val="bg1"/>
                </a:solidFill>
                <a:latin typeface="Univers Condensed"/>
              </a:rPr>
              <a:t>Strong R&amp;D</a:t>
            </a:r>
          </a:p>
        </p:txBody>
      </p:sp>
      <p:sp>
        <p:nvSpPr>
          <p:cNvPr id="31751" name="Rectangle 71"/>
          <p:cNvSpPr>
            <a:spLocks noChangeArrowheads="1"/>
          </p:cNvSpPr>
          <p:nvPr/>
        </p:nvSpPr>
        <p:spPr bwMode="auto">
          <a:xfrm>
            <a:off x="738188" y="1908175"/>
            <a:ext cx="4248150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>
              <a:tabLst>
                <a:tab pos="381000" algn="l"/>
              </a:tabLst>
            </a:pPr>
            <a:r>
              <a:rPr lang="en-US" altLang="ko-KR" sz="1600" dirty="0">
                <a:solidFill>
                  <a:srgbClr val="5F5F5F"/>
                </a:solidFill>
                <a:latin typeface="Frutiger 57Cn"/>
              </a:rPr>
              <a:t>*Operate CRESYN design team</a:t>
            </a:r>
          </a:p>
          <a:p>
            <a:pPr marL="188913" indent="-188913" defTabSz="754063">
              <a:tabLst>
                <a:tab pos="381000" algn="l"/>
              </a:tabLst>
            </a:pPr>
            <a:r>
              <a:rPr lang="en-US" altLang="ko-KR" sz="1600" dirty="0">
                <a:solidFill>
                  <a:srgbClr val="5F5F5F"/>
                </a:solidFill>
                <a:latin typeface="Frutiger 57Cn"/>
              </a:rPr>
              <a:t>*Won several design awards from overseas</a:t>
            </a:r>
          </a:p>
        </p:txBody>
      </p:sp>
      <p:sp>
        <p:nvSpPr>
          <p:cNvPr id="31752" name="Rectangle 72"/>
          <p:cNvSpPr>
            <a:spLocks noChangeArrowheads="1"/>
          </p:cNvSpPr>
          <p:nvPr/>
        </p:nvSpPr>
        <p:spPr bwMode="auto">
          <a:xfrm>
            <a:off x="674688" y="4675188"/>
            <a:ext cx="4464050" cy="20510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>
              <a:tabLst>
                <a:tab pos="381000" algn="l"/>
              </a:tabLst>
            </a:pPr>
            <a:r>
              <a:rPr lang="en-US" altLang="ko-KR" sz="1600" dirty="0">
                <a:solidFill>
                  <a:srgbClr val="5F5F5F"/>
                </a:solidFill>
                <a:latin typeface="Frutiger 57Cn"/>
              </a:rPr>
              <a:t>*Well established and organized factory</a:t>
            </a:r>
          </a:p>
          <a:p>
            <a:pPr marL="188913" indent="-188913" defTabSz="754063">
              <a:tabLst>
                <a:tab pos="381000" algn="l"/>
              </a:tabLst>
            </a:pPr>
            <a:r>
              <a:rPr lang="en-US" altLang="ko-KR" sz="1400" dirty="0">
                <a:solidFill>
                  <a:srgbClr val="5F5F5F"/>
                </a:solidFill>
                <a:latin typeface="Frutiger 57Cn"/>
              </a:rPr>
              <a:t>  (5 manufacturing facilities in China, Indonesia</a:t>
            </a:r>
            <a:r>
              <a:rPr lang="en-US" altLang="ko-KR" sz="1600" dirty="0">
                <a:solidFill>
                  <a:srgbClr val="5F5F5F"/>
                </a:solidFill>
                <a:latin typeface="Frutiger 57Cn"/>
              </a:rPr>
              <a:t>)</a:t>
            </a:r>
          </a:p>
          <a:p>
            <a:pPr marL="188913" indent="-188913" defTabSz="754063">
              <a:tabLst>
                <a:tab pos="381000" algn="l"/>
              </a:tabLst>
            </a:pPr>
            <a:r>
              <a:rPr lang="en-US" altLang="ko-KR" sz="1600" dirty="0">
                <a:solidFill>
                  <a:srgbClr val="5F5F5F"/>
                </a:solidFill>
                <a:latin typeface="Frutiger 57Cn"/>
              </a:rPr>
              <a:t>*Capability to produce 23Million headphones per month</a:t>
            </a:r>
          </a:p>
          <a:p>
            <a:pPr marL="188913" indent="-188913" defTabSz="754063">
              <a:tabLst>
                <a:tab pos="381000" algn="l"/>
              </a:tabLst>
            </a:pPr>
            <a:r>
              <a:rPr lang="en-US" altLang="ko-KR" sz="1600" dirty="0">
                <a:solidFill>
                  <a:srgbClr val="5F5F5F"/>
                </a:solidFill>
                <a:latin typeface="Frutiger 57Cn"/>
              </a:rPr>
              <a:t>*Optimized manufacturing process for mass</a:t>
            </a:r>
            <a:br>
              <a:rPr lang="en-US" altLang="ko-KR" sz="1600" dirty="0">
                <a:solidFill>
                  <a:srgbClr val="5F5F5F"/>
                </a:solidFill>
                <a:latin typeface="Frutiger 57Cn"/>
              </a:rPr>
            </a:br>
            <a:r>
              <a:rPr lang="en-US" altLang="ko-KR" sz="1600" dirty="0">
                <a:solidFill>
                  <a:srgbClr val="5F5F5F"/>
                </a:solidFill>
                <a:latin typeface="Frutiger 57Cn"/>
              </a:rPr>
              <a:t>  production</a:t>
            </a:r>
          </a:p>
          <a:p>
            <a:pPr marL="188913" indent="-188913" defTabSz="754063">
              <a:tabLst>
                <a:tab pos="381000" algn="l"/>
              </a:tabLst>
            </a:pPr>
            <a:r>
              <a:rPr lang="en-US" altLang="ko-KR" sz="1600" dirty="0">
                <a:solidFill>
                  <a:srgbClr val="5F5F5F"/>
                </a:solidFill>
                <a:latin typeface="Frutiger 57Cn"/>
              </a:rPr>
              <a:t>*Lower manufacturing cost than other competitors</a:t>
            </a:r>
          </a:p>
        </p:txBody>
      </p:sp>
      <p:sp>
        <p:nvSpPr>
          <p:cNvPr id="31753" name="Rectangle 73"/>
          <p:cNvSpPr>
            <a:spLocks noChangeArrowheads="1"/>
          </p:cNvSpPr>
          <p:nvPr/>
        </p:nvSpPr>
        <p:spPr bwMode="auto">
          <a:xfrm>
            <a:off x="5608638" y="5259388"/>
            <a:ext cx="4537075" cy="1562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>
              <a:tabLst>
                <a:tab pos="381000" algn="l"/>
              </a:tabLst>
            </a:pPr>
            <a:r>
              <a:rPr lang="en-US" altLang="ko-KR" sz="1600" dirty="0">
                <a:solidFill>
                  <a:srgbClr val="5F5F5F"/>
                </a:solidFill>
                <a:latin typeface="Frutiger 57Cn"/>
              </a:rPr>
              <a:t>*Excellent R&amp;D to develop the value added products</a:t>
            </a:r>
          </a:p>
          <a:p>
            <a:pPr marL="188913" indent="-188913" defTabSz="754063">
              <a:tabLst>
                <a:tab pos="381000" algn="l"/>
              </a:tabLst>
            </a:pPr>
            <a:r>
              <a:rPr lang="en-US" altLang="ko-KR" sz="1600" dirty="0">
                <a:solidFill>
                  <a:srgbClr val="5F5F5F"/>
                </a:solidFill>
                <a:latin typeface="Frutiger 57Cn"/>
              </a:rPr>
              <a:t>*Highly qualified engineers with experience</a:t>
            </a:r>
          </a:p>
          <a:p>
            <a:pPr marL="188913" indent="-188913" defTabSz="754063">
              <a:tabLst>
                <a:tab pos="381000" algn="l"/>
              </a:tabLst>
            </a:pPr>
            <a:r>
              <a:rPr lang="en-US" altLang="ko-KR" sz="1600" dirty="0">
                <a:solidFill>
                  <a:srgbClr val="5F5F5F"/>
                </a:solidFill>
                <a:latin typeface="Frutiger 57Cn"/>
              </a:rPr>
              <a:t>*Have complete headphones technology from making main parts to finished products</a:t>
            </a:r>
          </a:p>
          <a:p>
            <a:pPr marL="188913" indent="-188913" defTabSz="754063">
              <a:tabLst>
                <a:tab pos="381000" algn="l"/>
              </a:tabLst>
            </a:pPr>
            <a:r>
              <a:rPr lang="en-US" altLang="ko-KR" sz="1600" dirty="0">
                <a:solidFill>
                  <a:srgbClr val="5F5F5F"/>
                </a:solidFill>
                <a:latin typeface="Frutiger 57Cn"/>
              </a:rPr>
              <a:t>*Operate acoustic R&amp;D Lab.</a:t>
            </a:r>
          </a:p>
        </p:txBody>
      </p:sp>
      <p:sp>
        <p:nvSpPr>
          <p:cNvPr id="31754" name="Rectangle 74"/>
          <p:cNvSpPr>
            <a:spLocks noChangeArrowheads="1"/>
          </p:cNvSpPr>
          <p:nvPr/>
        </p:nvSpPr>
        <p:spPr bwMode="auto">
          <a:xfrm>
            <a:off x="5592862" y="1830388"/>
            <a:ext cx="4537075" cy="20659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>
              <a:tabLst>
                <a:tab pos="381000" algn="l"/>
              </a:tabLst>
            </a:pPr>
            <a:r>
              <a:rPr lang="en-US" altLang="ko-KR" sz="1600" dirty="0">
                <a:solidFill>
                  <a:srgbClr val="5F5F5F"/>
                </a:solidFill>
                <a:latin typeface="Frutiger 57Cn"/>
              </a:rPr>
              <a:t>*Acquired the quality certification of TL9000 </a:t>
            </a:r>
            <a:r>
              <a:rPr lang="en-US" altLang="ko-KR" sz="1600" dirty="0" smtClean="0">
                <a:solidFill>
                  <a:srgbClr val="5F5F5F"/>
                </a:solidFill>
                <a:latin typeface="Frutiger 57Cn"/>
              </a:rPr>
              <a:t>/ISO </a:t>
            </a:r>
            <a:r>
              <a:rPr lang="en-US" altLang="ko-KR" sz="1600" dirty="0">
                <a:solidFill>
                  <a:srgbClr val="5F5F5F"/>
                </a:solidFill>
                <a:latin typeface="Frutiger 57Cn"/>
              </a:rPr>
              <a:t>9001:2000 / ISO 14001:2004</a:t>
            </a:r>
          </a:p>
          <a:p>
            <a:pPr marL="188913" indent="-188913" defTabSz="754063">
              <a:tabLst>
                <a:tab pos="381000" algn="l"/>
              </a:tabLst>
            </a:pPr>
            <a:r>
              <a:rPr lang="en-US" altLang="ko-KR" sz="1600" dirty="0">
                <a:solidFill>
                  <a:srgbClr val="5F5F5F"/>
                </a:solidFill>
                <a:latin typeface="Frutiger 57Cn"/>
              </a:rPr>
              <a:t>*Strong quality control by technically </a:t>
            </a:r>
            <a:r>
              <a:rPr lang="en-US" altLang="ko-KR" sz="1600" dirty="0" smtClean="0">
                <a:solidFill>
                  <a:srgbClr val="5F5F5F"/>
                </a:solidFill>
                <a:latin typeface="Frutiger 57Cn"/>
              </a:rPr>
              <a:t>qualified Personnel</a:t>
            </a:r>
            <a:endParaRPr lang="en-US" altLang="ko-KR" sz="1600" dirty="0">
              <a:solidFill>
                <a:srgbClr val="5F5F5F"/>
              </a:solidFill>
              <a:latin typeface="Frutiger 57Cn"/>
            </a:endParaRPr>
          </a:p>
          <a:p>
            <a:pPr marL="188913" indent="-188913" defTabSz="754063">
              <a:tabLst>
                <a:tab pos="381000" algn="l"/>
              </a:tabLst>
            </a:pPr>
            <a:r>
              <a:rPr lang="en-US" altLang="ko-KR" sz="1600" dirty="0">
                <a:solidFill>
                  <a:srgbClr val="5F5F5F"/>
                </a:solidFill>
                <a:latin typeface="Frutiger 57Cn"/>
              </a:rPr>
              <a:t>*Verified superiority compared to other competitor’s quality and high level of satisfaction from many OEM/ODM partners for 20 years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/>
          </p:cNvSpPr>
          <p:nvPr/>
        </p:nvSpPr>
        <p:spPr bwMode="auto">
          <a:xfrm>
            <a:off x="2788220" y="3312975"/>
            <a:ext cx="5137845" cy="462734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l"/>
            <a:r>
              <a:rPr lang="en-US" altLang="ko-KR" sz="3200" dirty="0" smtClean="0">
                <a:solidFill>
                  <a:schemeClr val="tx1"/>
                </a:solidFill>
                <a:latin typeface="Eurostar Regular Extended" charset="0"/>
                <a:ea typeface="굴림" charset="-127"/>
                <a:sym typeface="Eurostar Regular Extended" charset="0"/>
              </a:rPr>
              <a:t>NEW PRODUCT</a:t>
            </a:r>
            <a:endParaRPr lang="en-US" altLang="ko-KR" sz="3200" dirty="0">
              <a:solidFill>
                <a:schemeClr val="tx1"/>
              </a:solidFill>
              <a:latin typeface="Eurostar Regular Extended" charset="0"/>
              <a:ea typeface="굴림" charset="-127"/>
              <a:sym typeface="Eurostar Regular Extended" charset="0"/>
            </a:endParaRPr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2581" y="315053"/>
            <a:ext cx="2777778" cy="145711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547515" y="4627335"/>
            <a:ext cx="2728175" cy="213645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633667" y="6655487"/>
            <a:ext cx="2443609" cy="56364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4795" y="1"/>
            <a:ext cx="3247703" cy="284901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185830" y="5454349"/>
            <a:ext cx="2132936" cy="120113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58981" y="6655487"/>
            <a:ext cx="2443609" cy="56364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361" descr="ppt02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6363"/>
            <a:ext cx="106965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0" name="Text Box 186"/>
          <p:cNvSpPr txBox="1">
            <a:spLocks noChangeArrowheads="1"/>
          </p:cNvSpPr>
          <p:nvPr/>
        </p:nvSpPr>
        <p:spPr bwMode="auto">
          <a:xfrm>
            <a:off x="3494088" y="2046287"/>
            <a:ext cx="5307012" cy="32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400" dirty="0" smtClean="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March, 1959</a:t>
            </a:r>
            <a:endParaRPr lang="en-US" altLang="ko-KR" sz="1400" dirty="0">
              <a:solidFill>
                <a:srgbClr val="5F5F5F"/>
              </a:solidFill>
              <a:latin typeface="Frutiger 57Cn"/>
              <a:ea typeface="산돌고딕 M"/>
              <a:cs typeface="산돌고딕 M"/>
            </a:endParaRPr>
          </a:p>
        </p:txBody>
      </p:sp>
      <p:sp>
        <p:nvSpPr>
          <p:cNvPr id="17411" name="Text Box 178"/>
          <p:cNvSpPr txBox="1">
            <a:spLocks noChangeArrowheads="1"/>
          </p:cNvSpPr>
          <p:nvPr/>
        </p:nvSpPr>
        <p:spPr bwMode="auto">
          <a:xfrm>
            <a:off x="1885950" y="1527175"/>
            <a:ext cx="1347788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algn="r" defTabSz="1041400">
              <a:spcBef>
                <a:spcPct val="50000"/>
              </a:spcBef>
            </a:pPr>
            <a:r>
              <a:rPr lang="en-US" altLang="ko-KR" sz="1800">
                <a:solidFill>
                  <a:schemeClr val="bg1"/>
                </a:solidFill>
                <a:latin typeface="Univers Condensed"/>
              </a:rPr>
              <a:t>Name</a:t>
            </a:r>
          </a:p>
        </p:txBody>
      </p:sp>
      <p:sp>
        <p:nvSpPr>
          <p:cNvPr id="17412" name="Text Box 179"/>
          <p:cNvSpPr txBox="1">
            <a:spLocks noChangeArrowheads="1"/>
          </p:cNvSpPr>
          <p:nvPr/>
        </p:nvSpPr>
        <p:spPr bwMode="auto">
          <a:xfrm>
            <a:off x="1674813" y="2000250"/>
            <a:ext cx="1558925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algn="r" defTabSz="1041400">
              <a:spcBef>
                <a:spcPct val="50000"/>
              </a:spcBef>
            </a:pPr>
            <a:r>
              <a:rPr lang="en-US" altLang="ko-KR" sz="1800">
                <a:solidFill>
                  <a:schemeClr val="bg1"/>
                </a:solidFill>
                <a:latin typeface="Univers Condensed"/>
              </a:rPr>
              <a:t>Established </a:t>
            </a:r>
          </a:p>
        </p:txBody>
      </p:sp>
      <p:sp>
        <p:nvSpPr>
          <p:cNvPr id="17413" name="Text Box 180"/>
          <p:cNvSpPr txBox="1">
            <a:spLocks noChangeArrowheads="1"/>
          </p:cNvSpPr>
          <p:nvPr/>
        </p:nvSpPr>
        <p:spPr bwMode="auto">
          <a:xfrm>
            <a:off x="1885950" y="2471737"/>
            <a:ext cx="134778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algn="r" defTabSz="1041400">
              <a:spcBef>
                <a:spcPct val="50000"/>
              </a:spcBef>
            </a:pPr>
            <a:r>
              <a:rPr lang="en-US" altLang="ko-KR" sz="1800">
                <a:solidFill>
                  <a:schemeClr val="bg1"/>
                </a:solidFill>
                <a:latin typeface="Univers Condensed"/>
              </a:rPr>
              <a:t>Capital</a:t>
            </a:r>
          </a:p>
        </p:txBody>
      </p:sp>
      <p:sp>
        <p:nvSpPr>
          <p:cNvPr id="17414" name="Text Box 181"/>
          <p:cNvSpPr txBox="1">
            <a:spLocks noChangeArrowheads="1"/>
          </p:cNvSpPr>
          <p:nvPr/>
        </p:nvSpPr>
        <p:spPr bwMode="auto">
          <a:xfrm>
            <a:off x="1243013" y="3041178"/>
            <a:ext cx="1990725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algn="r" defTabSz="1041400">
              <a:spcBef>
                <a:spcPct val="50000"/>
              </a:spcBef>
            </a:pPr>
            <a:r>
              <a:rPr lang="en-US" altLang="ko-KR" sz="1800" dirty="0">
                <a:solidFill>
                  <a:schemeClr val="bg1"/>
                </a:solidFill>
                <a:latin typeface="Univers Condensed"/>
              </a:rPr>
              <a:t>Sales Revenue</a:t>
            </a:r>
          </a:p>
        </p:txBody>
      </p:sp>
      <p:sp>
        <p:nvSpPr>
          <p:cNvPr id="17415" name="Text Box 182"/>
          <p:cNvSpPr txBox="1">
            <a:spLocks noChangeArrowheads="1"/>
          </p:cNvSpPr>
          <p:nvPr/>
        </p:nvSpPr>
        <p:spPr bwMode="auto">
          <a:xfrm>
            <a:off x="1885950" y="3645470"/>
            <a:ext cx="1347788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algn="r" defTabSz="1041400">
              <a:spcBef>
                <a:spcPct val="50000"/>
              </a:spcBef>
            </a:pPr>
            <a:r>
              <a:rPr lang="en-US" altLang="ko-KR" sz="1800">
                <a:solidFill>
                  <a:schemeClr val="bg1"/>
                </a:solidFill>
                <a:latin typeface="Univers Condensed"/>
              </a:rPr>
              <a:t>Capacity</a:t>
            </a:r>
          </a:p>
        </p:txBody>
      </p:sp>
      <p:sp>
        <p:nvSpPr>
          <p:cNvPr id="17416" name="Text Box 183"/>
          <p:cNvSpPr txBox="1">
            <a:spLocks noChangeArrowheads="1"/>
          </p:cNvSpPr>
          <p:nvPr/>
        </p:nvSpPr>
        <p:spPr bwMode="auto">
          <a:xfrm>
            <a:off x="1885950" y="4275707"/>
            <a:ext cx="1347788" cy="37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algn="r" defTabSz="1041400">
              <a:spcBef>
                <a:spcPct val="50000"/>
              </a:spcBef>
            </a:pPr>
            <a:r>
              <a:rPr lang="en-US" altLang="ko-KR" sz="1800">
                <a:solidFill>
                  <a:schemeClr val="bg1"/>
                </a:solidFill>
                <a:latin typeface="Univers Condensed"/>
              </a:rPr>
              <a:t>Employees</a:t>
            </a:r>
          </a:p>
        </p:txBody>
      </p:sp>
      <p:sp>
        <p:nvSpPr>
          <p:cNvPr id="17417" name="Text Box 184"/>
          <p:cNvSpPr txBox="1">
            <a:spLocks noChangeArrowheads="1"/>
          </p:cNvSpPr>
          <p:nvPr/>
        </p:nvSpPr>
        <p:spPr bwMode="auto">
          <a:xfrm>
            <a:off x="1458913" y="4778945"/>
            <a:ext cx="1800225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>
            <a:spAutoFit/>
          </a:bodyPr>
          <a:lstStyle/>
          <a:p>
            <a:pPr algn="r" defTabSz="1041400">
              <a:spcBef>
                <a:spcPct val="50000"/>
              </a:spcBef>
            </a:pPr>
            <a:r>
              <a:rPr lang="en-US" altLang="ko-KR" sz="1800">
                <a:solidFill>
                  <a:schemeClr val="bg1"/>
                </a:solidFill>
                <a:latin typeface="Univers Condensed"/>
              </a:rPr>
              <a:t>Main Business </a:t>
            </a:r>
          </a:p>
        </p:txBody>
      </p:sp>
      <p:sp>
        <p:nvSpPr>
          <p:cNvPr id="17418" name="Text Box 185"/>
          <p:cNvSpPr txBox="1">
            <a:spLocks noChangeArrowheads="1"/>
          </p:cNvSpPr>
          <p:nvPr/>
        </p:nvSpPr>
        <p:spPr bwMode="auto">
          <a:xfrm>
            <a:off x="3443288" y="1573212"/>
            <a:ext cx="530701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400" dirty="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 </a:t>
            </a:r>
            <a:r>
              <a:rPr lang="en-US" altLang="ko-KR" sz="1400" dirty="0" err="1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Cresyn</a:t>
            </a:r>
            <a:r>
              <a:rPr lang="en-US" altLang="ko-KR" sz="1400" dirty="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 Co., Ltd.</a:t>
            </a:r>
          </a:p>
        </p:txBody>
      </p:sp>
      <p:sp>
        <p:nvSpPr>
          <p:cNvPr id="17419" name="Text Box 187"/>
          <p:cNvSpPr txBox="1">
            <a:spLocks noChangeArrowheads="1"/>
          </p:cNvSpPr>
          <p:nvPr/>
        </p:nvSpPr>
        <p:spPr bwMode="auto">
          <a:xfrm>
            <a:off x="3443288" y="2517775"/>
            <a:ext cx="5307012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 US$ 3.1M</a:t>
            </a:r>
          </a:p>
        </p:txBody>
      </p:sp>
      <p:sp>
        <p:nvSpPr>
          <p:cNvPr id="17420" name="Text Box 188"/>
          <p:cNvSpPr txBox="1">
            <a:spLocks noChangeArrowheads="1"/>
          </p:cNvSpPr>
          <p:nvPr/>
        </p:nvSpPr>
        <p:spPr bwMode="auto">
          <a:xfrm>
            <a:off x="3473450" y="2967037"/>
            <a:ext cx="5041602" cy="6439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400" dirty="0" smtClean="0">
                <a:solidFill>
                  <a:srgbClr val="5F5F5F"/>
                </a:solidFill>
                <a:latin typeface="Frutiger 57Cn"/>
              </a:rPr>
              <a:t>2009</a:t>
            </a:r>
            <a:r>
              <a:rPr lang="en-US" altLang="ko-KR" sz="1400" dirty="0">
                <a:solidFill>
                  <a:srgbClr val="5F5F5F"/>
                </a:solidFill>
                <a:latin typeface="Frutiger 57Cn"/>
              </a:rPr>
              <a:t>: US$ 240M, 2010: US$ </a:t>
            </a:r>
            <a:r>
              <a:rPr lang="en-US" altLang="ko-KR" sz="1400" dirty="0" smtClean="0">
                <a:solidFill>
                  <a:srgbClr val="5F5F5F"/>
                </a:solidFill>
                <a:latin typeface="Frutiger 57Cn"/>
              </a:rPr>
              <a:t>258M, 2011: US$ 280M, </a:t>
            </a:r>
          </a:p>
          <a:p>
            <a:pPr defTabSz="1041400">
              <a:spcBef>
                <a:spcPct val="50000"/>
              </a:spcBef>
            </a:pPr>
            <a:r>
              <a:rPr lang="en-US" altLang="ko-KR" sz="1400" dirty="0" smtClean="0">
                <a:solidFill>
                  <a:srgbClr val="5F5F5F"/>
                </a:solidFill>
                <a:latin typeface="Frutiger 57Cn"/>
              </a:rPr>
              <a:t>2012 : US$314M , 2013 : US$ 370M (Expectation)</a:t>
            </a:r>
            <a:endParaRPr lang="ko-KR" altLang="en-US" dirty="0"/>
          </a:p>
        </p:txBody>
      </p:sp>
      <p:sp>
        <p:nvSpPr>
          <p:cNvPr id="17421" name="Text Box 189"/>
          <p:cNvSpPr txBox="1">
            <a:spLocks noChangeArrowheads="1"/>
          </p:cNvSpPr>
          <p:nvPr/>
        </p:nvSpPr>
        <p:spPr bwMode="auto">
          <a:xfrm>
            <a:off x="3446463" y="3659757"/>
            <a:ext cx="5438775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 Finished Products : 26,000,000 pcs per month     </a:t>
            </a:r>
            <a:b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</a:b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 Receiver Unit </a:t>
            </a:r>
            <a:r>
              <a:rPr lang="en-US" altLang="ko-KR" sz="1400" b="1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: </a:t>
            </a: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40,000,000 pcs per month</a:t>
            </a:r>
          </a:p>
        </p:txBody>
      </p:sp>
      <p:sp>
        <p:nvSpPr>
          <p:cNvPr id="17422" name="Text Box 190"/>
          <p:cNvSpPr txBox="1">
            <a:spLocks noChangeArrowheads="1"/>
          </p:cNvSpPr>
          <p:nvPr/>
        </p:nvSpPr>
        <p:spPr bwMode="auto">
          <a:xfrm>
            <a:off x="3427413" y="4316982"/>
            <a:ext cx="5915818" cy="32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400" dirty="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 Korea</a:t>
            </a:r>
            <a:r>
              <a:rPr lang="en-US" altLang="ko-KR" sz="1400" b="1" dirty="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 : </a:t>
            </a:r>
            <a:r>
              <a:rPr lang="en-US" altLang="ko-KR" sz="1400" dirty="0" smtClean="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210 </a:t>
            </a:r>
            <a:r>
              <a:rPr lang="en-US" altLang="ko-KR" sz="1400" dirty="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employees       Overseas</a:t>
            </a:r>
            <a:r>
              <a:rPr lang="en-US" altLang="ko-KR" sz="1400" b="1" dirty="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 : </a:t>
            </a:r>
            <a:r>
              <a:rPr lang="en-US" altLang="ko-KR" sz="1400" dirty="0" smtClean="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11,800 </a:t>
            </a:r>
            <a:r>
              <a:rPr lang="en-US" altLang="ko-KR" sz="1400" dirty="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employees  (</a:t>
            </a:r>
            <a:r>
              <a:rPr lang="en-US" altLang="ko-KR" sz="1400" dirty="0" smtClean="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2012)</a:t>
            </a:r>
            <a:endParaRPr lang="en-US" altLang="ko-KR" sz="1400" dirty="0">
              <a:solidFill>
                <a:srgbClr val="5F5F5F"/>
              </a:solidFill>
              <a:latin typeface="Frutiger 57Cn"/>
              <a:ea typeface="산돌고딕 M"/>
              <a:cs typeface="산돌고딕 M"/>
            </a:endParaRPr>
          </a:p>
        </p:txBody>
      </p:sp>
      <p:sp>
        <p:nvSpPr>
          <p:cNvPr id="17423" name="Text Box 191"/>
          <p:cNvSpPr txBox="1">
            <a:spLocks noChangeArrowheads="1"/>
          </p:cNvSpPr>
          <p:nvPr/>
        </p:nvSpPr>
        <p:spPr bwMode="auto">
          <a:xfrm>
            <a:off x="3427413" y="4860751"/>
            <a:ext cx="5602287" cy="487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defTabSz="1041400">
              <a:lnSpc>
                <a:spcPct val="90000"/>
              </a:lnSpc>
              <a:spcBef>
                <a:spcPct val="50000"/>
              </a:spcBef>
            </a:pPr>
            <a:r>
              <a:rPr lang="en-US" altLang="ko-KR" sz="1400" dirty="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 Own Brand </a:t>
            </a:r>
            <a:r>
              <a:rPr lang="en-US" altLang="ko-KR" sz="1400" dirty="0" err="1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Business_CRESYN</a:t>
            </a:r>
            <a:r>
              <a:rPr lang="en-US" altLang="ko-KR" sz="1400" dirty="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 / PHIATON</a:t>
            </a:r>
            <a:br>
              <a:rPr lang="en-US" altLang="ko-KR" sz="1400" dirty="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</a:br>
            <a:r>
              <a:rPr lang="en-US" altLang="ko-KR" sz="1400" dirty="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 ODM &amp; OEM Business </a:t>
            </a:r>
            <a:br>
              <a:rPr lang="en-US" altLang="ko-KR" sz="1400" dirty="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</a:br>
            <a:r>
              <a:rPr lang="en-US" altLang="ko-KR" sz="1400" dirty="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 EMS (Electronic Manufacturing Service)</a:t>
            </a:r>
          </a:p>
        </p:txBody>
      </p:sp>
      <p:sp>
        <p:nvSpPr>
          <p:cNvPr id="17424" name="Text Box 193"/>
          <p:cNvSpPr txBox="1">
            <a:spLocks noChangeArrowheads="1"/>
          </p:cNvSpPr>
          <p:nvPr/>
        </p:nvSpPr>
        <p:spPr bwMode="auto">
          <a:xfrm>
            <a:off x="1314450" y="5642545"/>
            <a:ext cx="1944688" cy="379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algn="r" defTabSz="1041400">
              <a:spcBef>
                <a:spcPct val="50000"/>
              </a:spcBef>
            </a:pPr>
            <a:r>
              <a:rPr lang="en-US" altLang="ko-KR" sz="1800">
                <a:solidFill>
                  <a:schemeClr val="bg1"/>
                </a:solidFill>
                <a:latin typeface="Univers Condensed"/>
              </a:rPr>
              <a:t>Main Products</a:t>
            </a:r>
          </a:p>
        </p:txBody>
      </p:sp>
      <p:sp>
        <p:nvSpPr>
          <p:cNvPr id="17425" name="Text Box 250"/>
          <p:cNvSpPr txBox="1">
            <a:spLocks noChangeArrowheads="1"/>
          </p:cNvSpPr>
          <p:nvPr/>
        </p:nvSpPr>
        <p:spPr bwMode="auto">
          <a:xfrm>
            <a:off x="3435350" y="5715570"/>
            <a:ext cx="6026150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defTabSz="1041400"/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 Earphones, Headphones, Headset, Bluetooth</a:t>
            </a:r>
            <a:b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</a:b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 ISM(Image Sensor Module), Receiver Unit, Micro Speaker, Wire, </a:t>
            </a:r>
            <a:r>
              <a:rPr lang="en-US" altLang="ko-KR" sz="13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Charger</a:t>
            </a:r>
          </a:p>
        </p:txBody>
      </p:sp>
      <p:sp>
        <p:nvSpPr>
          <p:cNvPr id="17426" name="Text Box 359"/>
          <p:cNvSpPr txBox="1">
            <a:spLocks noChangeArrowheads="1"/>
          </p:cNvSpPr>
          <p:nvPr/>
        </p:nvSpPr>
        <p:spPr bwMode="auto">
          <a:xfrm>
            <a:off x="8083550" y="196850"/>
            <a:ext cx="25193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algn="r" defTabSz="1041400">
              <a:lnSpc>
                <a:spcPct val="85000"/>
              </a:lnSpc>
            </a:pPr>
            <a:r>
              <a:rPr lang="en-US" altLang="ko-KR" sz="2400">
                <a:solidFill>
                  <a:srgbClr val="333333"/>
                </a:solidFill>
                <a:latin typeface="Gill Sans MT"/>
              </a:rPr>
              <a:t>Introduction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81621" y="6427813"/>
            <a:ext cx="3205931" cy="71009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  <a:effectLst>
            <a:outerShdw dist="38099" dir="3120038" algn="ctr" rotWithShape="0">
              <a:srgbClr val="333333">
                <a:alpha val="56000"/>
              </a:srgbClr>
            </a:outerShdw>
          </a:effectLst>
        </p:spPr>
      </p:pic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02339" y="4042765"/>
            <a:ext cx="1127820" cy="174755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30159" y="3778170"/>
            <a:ext cx="1148705" cy="163679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78780" y="457811"/>
            <a:ext cx="9325397" cy="254257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4278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633667" y="6655487"/>
            <a:ext cx="2443609" cy="56364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7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93400" cy="756126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33667" y="6655487"/>
            <a:ext cx="2443609" cy="56364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52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6567" y="364280"/>
            <a:ext cx="5359753" cy="202815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566" y="3162833"/>
            <a:ext cx="2088555" cy="123436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553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6567" y="4743019"/>
            <a:ext cx="2097693" cy="115191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Rectangle 1"/>
          <p:cNvSpPr>
            <a:spLocks/>
          </p:cNvSpPr>
          <p:nvPr/>
        </p:nvSpPr>
        <p:spPr bwMode="auto">
          <a:xfrm>
            <a:off x="439902" y="273210"/>
            <a:ext cx="4051796" cy="295362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30560" tIns="30560" rIns="30560" bIns="30560"/>
          <a:lstStyle/>
          <a:p>
            <a:pPr>
              <a:spcBef>
                <a:spcPts val="381"/>
              </a:spcBef>
            </a:pPr>
            <a:r>
              <a:rPr lang="en-US" altLang="ko-KR" sz="1600" dirty="0">
                <a:solidFill>
                  <a:schemeClr val="tx1"/>
                </a:solidFill>
                <a:latin typeface="Eurostile" charset="0"/>
                <a:ea typeface="굴림" charset="-127"/>
                <a:sym typeface="Eurostile" charset="0"/>
              </a:rPr>
              <a:t> Cresyn PR from Sweden (DEC.2012)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428154" y="620260"/>
            <a:ext cx="4709691" cy="3113606"/>
            <a:chOff x="0" y="0"/>
            <a:chExt cx="3608" cy="2530"/>
          </a:xfrm>
        </p:grpSpPr>
        <p:pic>
          <p:nvPicPr>
            <p:cNvPr id="5734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1767" y="0"/>
              <a:ext cx="1841" cy="2530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</p:spPr>
        </p:pic>
        <p:pic>
          <p:nvPicPr>
            <p:cNvPr id="57347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0" y="0"/>
              <a:ext cx="1840" cy="2530"/>
            </a:xfrm>
            <a:prstGeom prst="rect">
              <a:avLst/>
            </a:prstGeom>
            <a:noFill/>
            <a:ln w="12700" cap="rnd">
              <a:noFill/>
              <a:round/>
              <a:headEnd/>
              <a:tailEnd/>
            </a:ln>
          </p:spPr>
        </p:pic>
      </p:grpSp>
      <p:sp>
        <p:nvSpPr>
          <p:cNvPr id="57349" name="Rectangle 5"/>
          <p:cNvSpPr>
            <a:spLocks/>
          </p:cNvSpPr>
          <p:nvPr/>
        </p:nvSpPr>
        <p:spPr bwMode="auto">
          <a:xfrm rot="-708062">
            <a:off x="5358449" y="243673"/>
            <a:ext cx="4229323" cy="295362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30560" tIns="30560" rIns="30560" bIns="30560"/>
          <a:lstStyle/>
          <a:p>
            <a:pPr>
              <a:spcBef>
                <a:spcPts val="381"/>
              </a:spcBef>
            </a:pPr>
            <a:r>
              <a:rPr lang="en-US" altLang="ko-KR" sz="1600" dirty="0">
                <a:solidFill>
                  <a:schemeClr val="tx1"/>
                </a:solidFill>
                <a:latin typeface="Eurostile" charset="0"/>
                <a:ea typeface="굴림" charset="-127"/>
                <a:sym typeface="Eurostile" charset="0"/>
              </a:rPr>
              <a:t> Cresyn PR from UAE (2012. July.)</a:t>
            </a:r>
          </a:p>
        </p:txBody>
      </p:sp>
      <p:grpSp>
        <p:nvGrpSpPr>
          <p:cNvPr id="3" name="Group 8"/>
          <p:cNvGrpSpPr>
            <a:grpSpLocks/>
          </p:cNvGrpSpPr>
          <p:nvPr/>
        </p:nvGrpSpPr>
        <p:grpSpPr bwMode="auto">
          <a:xfrm rot="-760347">
            <a:off x="5261853" y="571033"/>
            <a:ext cx="4709691" cy="3111145"/>
            <a:chOff x="0" y="0"/>
            <a:chExt cx="3607" cy="2528"/>
          </a:xfrm>
        </p:grpSpPr>
        <p:pic>
          <p:nvPicPr>
            <p:cNvPr id="57350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0"/>
              <a:ext cx="1833" cy="2528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57351" name="Picture 7"/>
            <p:cNvPicPr>
              <a:picLocks noChangeArrowheads="1"/>
            </p:cNvPicPr>
            <p:nvPr/>
          </p:nvPicPr>
          <p:blipFill>
            <a:blip r:embed="rId5" cstate="print"/>
            <a:srcRect r="2660" b="206"/>
            <a:stretch>
              <a:fillRect/>
            </a:stretch>
          </p:blipFill>
          <p:spPr bwMode="auto">
            <a:xfrm>
              <a:off x="1835" y="22"/>
              <a:ext cx="1772" cy="2506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grpSp>
        <p:nvGrpSpPr>
          <p:cNvPr id="4" name="Group 11"/>
          <p:cNvGrpSpPr>
            <a:grpSpLocks/>
          </p:cNvGrpSpPr>
          <p:nvPr/>
        </p:nvGrpSpPr>
        <p:grpSpPr bwMode="auto">
          <a:xfrm>
            <a:off x="438596" y="4313514"/>
            <a:ext cx="4709691" cy="2963464"/>
            <a:chOff x="0" y="0"/>
            <a:chExt cx="3607" cy="2408"/>
          </a:xfrm>
        </p:grpSpPr>
        <p:pic>
          <p:nvPicPr>
            <p:cNvPr id="57353" name="Picture 9"/>
            <p:cNvPicPr>
              <a:picLocks noChangeArrowheads="1"/>
            </p:cNvPicPr>
            <p:nvPr/>
          </p:nvPicPr>
          <p:blipFill>
            <a:blip r:embed="rId6" cstate="print"/>
            <a:srcRect l="31264" t="4546" r="31102" b="9813"/>
            <a:stretch>
              <a:fillRect/>
            </a:stretch>
          </p:blipFill>
          <p:spPr bwMode="auto">
            <a:xfrm>
              <a:off x="0" y="3"/>
              <a:ext cx="1880" cy="2405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57354" name="Picture 10"/>
            <p:cNvPicPr>
              <a:picLocks noChangeArrowheads="1"/>
            </p:cNvPicPr>
            <p:nvPr/>
          </p:nvPicPr>
          <p:blipFill>
            <a:blip r:embed="rId7" cstate="print"/>
            <a:srcRect l="32291" t="3123" r="32291" b="9641"/>
            <a:stretch>
              <a:fillRect/>
            </a:stretch>
          </p:blipFill>
          <p:spPr bwMode="auto">
            <a:xfrm>
              <a:off x="1867" y="0"/>
              <a:ext cx="1741" cy="2408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sp>
        <p:nvSpPr>
          <p:cNvPr id="57356" name="Rectangle 12"/>
          <p:cNvSpPr>
            <a:spLocks/>
          </p:cNvSpPr>
          <p:nvPr/>
        </p:nvSpPr>
        <p:spPr bwMode="auto">
          <a:xfrm>
            <a:off x="450345" y="3778170"/>
            <a:ext cx="4229323" cy="295362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30560" tIns="30560" rIns="30560" bIns="30560"/>
          <a:lstStyle/>
          <a:p>
            <a:pPr>
              <a:spcBef>
                <a:spcPts val="381"/>
              </a:spcBef>
            </a:pPr>
            <a:r>
              <a:rPr lang="en-US" altLang="ko-KR" sz="1600" dirty="0">
                <a:solidFill>
                  <a:schemeClr val="tx1"/>
                </a:solidFill>
                <a:latin typeface="Eurostile" charset="0"/>
                <a:ea typeface="굴림" charset="-127"/>
                <a:sym typeface="Eurostile" charset="0"/>
              </a:rPr>
              <a:t> Cresyn PR from Singapore (2012. May.)</a:t>
            </a:r>
          </a:p>
        </p:txBody>
      </p:sp>
      <p:sp>
        <p:nvSpPr>
          <p:cNvPr id="57357" name="Rectangle 13"/>
          <p:cNvSpPr>
            <a:spLocks/>
          </p:cNvSpPr>
          <p:nvPr/>
        </p:nvSpPr>
        <p:spPr bwMode="auto">
          <a:xfrm>
            <a:off x="515612" y="4041534"/>
            <a:ext cx="3279031" cy="216599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30560" tIns="30560" rIns="30560" bIns="30560"/>
          <a:lstStyle/>
          <a:p>
            <a:pPr>
              <a:spcBef>
                <a:spcPts val="862"/>
              </a:spcBef>
            </a:pPr>
            <a:r>
              <a:rPr lang="en-US" altLang="ko-KR" sz="1000" b="1" dirty="0">
                <a:solidFill>
                  <a:srgbClr val="336666"/>
                </a:solidFill>
                <a:latin typeface="Lucida Grande" charset="0"/>
                <a:ea typeface="굴림" charset="-127"/>
                <a:sym typeface="Lucida Grande" charset="0"/>
              </a:rPr>
              <a:t>“T3” magazine : AXIS (C555S)</a:t>
            </a:r>
          </a:p>
        </p:txBody>
      </p:sp>
      <p:sp>
        <p:nvSpPr>
          <p:cNvPr id="57358" name="Rectangle 14"/>
          <p:cNvSpPr>
            <a:spLocks/>
          </p:cNvSpPr>
          <p:nvPr/>
        </p:nvSpPr>
        <p:spPr bwMode="auto">
          <a:xfrm>
            <a:off x="5667815" y="4187985"/>
            <a:ext cx="3540100" cy="275671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30560" tIns="30560" rIns="30560" bIns="30560"/>
          <a:lstStyle/>
          <a:p>
            <a:pPr algn="l"/>
            <a:r>
              <a:rPr lang="en-US" altLang="ko-KR" sz="1400" b="1" dirty="0">
                <a:solidFill>
                  <a:schemeClr val="tx1"/>
                </a:solidFill>
                <a:latin typeface="Eurostile" charset="0"/>
                <a:ea typeface="굴림" charset="-127"/>
                <a:sym typeface="Eurostile" charset="0"/>
              </a:rPr>
              <a:t>CRESYN PR_ Czech Republic</a:t>
            </a:r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5654762" y="4718405"/>
            <a:ext cx="5127402" cy="3495115"/>
            <a:chOff x="0" y="0"/>
            <a:chExt cx="3928" cy="2840"/>
          </a:xfrm>
        </p:grpSpPr>
        <p:pic>
          <p:nvPicPr>
            <p:cNvPr id="57359" name="Picture 15"/>
            <p:cNvPicPr>
              <a:picLocks noChangeArrowheads="1"/>
            </p:cNvPicPr>
            <p:nvPr/>
          </p:nvPicPr>
          <p:blipFill>
            <a:blip r:embed="rId8" cstate="print"/>
            <a:srcRect l="36803" t="20554" r="36382" b="9894"/>
            <a:stretch>
              <a:fillRect/>
            </a:stretch>
          </p:blipFill>
          <p:spPr bwMode="auto">
            <a:xfrm>
              <a:off x="0" y="0"/>
              <a:ext cx="1945" cy="2840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57360" name="Picture 16"/>
            <p:cNvPicPr>
              <a:picLocks noChangeArrowheads="1"/>
            </p:cNvPicPr>
            <p:nvPr/>
          </p:nvPicPr>
          <p:blipFill>
            <a:blip r:embed="rId9" cstate="print"/>
            <a:srcRect l="37038" t="21045" r="35634" b="9987"/>
            <a:stretch>
              <a:fillRect/>
            </a:stretch>
          </p:blipFill>
          <p:spPr bwMode="auto">
            <a:xfrm>
              <a:off x="1945" y="0"/>
              <a:ext cx="1983" cy="2816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sp>
        <p:nvSpPr>
          <p:cNvPr id="57362" name="Rectangle 18"/>
          <p:cNvSpPr>
            <a:spLocks/>
          </p:cNvSpPr>
          <p:nvPr/>
        </p:nvSpPr>
        <p:spPr bwMode="auto">
          <a:xfrm>
            <a:off x="5674342" y="4446427"/>
            <a:ext cx="4166667" cy="216599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30560" tIns="30560" rIns="30560" bIns="30560"/>
          <a:lstStyle/>
          <a:p>
            <a:pPr algn="l"/>
            <a:r>
              <a:rPr lang="en-US" altLang="ko-KR" sz="1000" dirty="0">
                <a:solidFill>
                  <a:srgbClr val="B2B2B2"/>
                </a:solidFill>
                <a:latin typeface="Eurostile" charset="0"/>
                <a:ea typeface="굴림" charset="-127"/>
                <a:sym typeface="Eurostile" charset="0"/>
              </a:rPr>
              <a:t>HD World Magazine : May. 2012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69" name="Picture 1"/>
          <p:cNvPicPr>
            <a:picLocks noChangeArrowheads="1"/>
          </p:cNvPicPr>
          <p:nvPr/>
        </p:nvPicPr>
        <p:blipFill>
          <a:blip r:embed="rId2" cstate="print"/>
          <a:srcRect l="15511" t="11919" r="5295" b="6572"/>
          <a:stretch>
            <a:fillRect/>
          </a:stretch>
        </p:blipFill>
        <p:spPr bwMode="auto">
          <a:xfrm>
            <a:off x="4037438" y="779017"/>
            <a:ext cx="4062239" cy="2617644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58370" name="Picture 2"/>
          <p:cNvPicPr>
            <a:picLocks noChangeArrowheads="1"/>
          </p:cNvPicPr>
          <p:nvPr/>
        </p:nvPicPr>
        <p:blipFill>
          <a:blip r:embed="rId3" cstate="print"/>
          <a:srcRect l="25809" t="10889" r="10425" b="7979"/>
          <a:stretch>
            <a:fillRect/>
          </a:stretch>
        </p:blipFill>
        <p:spPr bwMode="auto">
          <a:xfrm>
            <a:off x="569131" y="777787"/>
            <a:ext cx="3576650" cy="262749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58371" name="Rectangle 3"/>
          <p:cNvSpPr>
            <a:spLocks noChangeArrowheads="1"/>
          </p:cNvSpPr>
          <p:nvPr>
            <p:ph type="title"/>
          </p:nvPr>
        </p:nvSpPr>
        <p:spPr bwMode="auto">
          <a:xfrm>
            <a:off x="569132" y="147681"/>
            <a:ext cx="1894058" cy="626414"/>
          </a:xfrm>
          <a:noFill/>
          <a:ln>
            <a:miter lim="800000"/>
            <a:headEnd/>
            <a:tailEnd/>
          </a:ln>
        </p:spPr>
        <p:txBody>
          <a:bodyPr vert="horz" wrap="square" lIns="30560" tIns="30560" rIns="30560" bIns="3056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ko-KR" sz="2200" dirty="0">
                <a:latin typeface="Eurostile" charset="0"/>
                <a:ea typeface="굴림" charset="-127"/>
                <a:sym typeface="Eurostile" charset="0"/>
              </a:rPr>
              <a:t>SITEX 2010</a:t>
            </a:r>
          </a:p>
        </p:txBody>
      </p:sp>
      <p:pic>
        <p:nvPicPr>
          <p:cNvPr id="58372" name="Picture 4"/>
          <p:cNvPicPr>
            <a:picLocks noChangeArrowheads="1"/>
          </p:cNvPicPr>
          <p:nvPr/>
        </p:nvPicPr>
        <p:blipFill>
          <a:blip r:embed="rId4" cstate="print"/>
          <a:srcRect l="9419" t="15851" b="4855"/>
          <a:stretch>
            <a:fillRect/>
          </a:stretch>
        </p:blipFill>
        <p:spPr bwMode="auto">
          <a:xfrm rot="775119">
            <a:off x="7524018" y="441813"/>
            <a:ext cx="2715121" cy="337697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58373" name="Picture 5"/>
          <p:cNvPicPr>
            <a:picLocks noChangeArrowheads="1"/>
          </p:cNvPicPr>
          <p:nvPr/>
        </p:nvPicPr>
        <p:blipFill>
          <a:blip r:embed="rId5" cstate="print"/>
          <a:srcRect l="16240" t="14496" r="28966" b="12862"/>
          <a:stretch>
            <a:fillRect/>
          </a:stretch>
        </p:blipFill>
        <p:spPr bwMode="auto">
          <a:xfrm>
            <a:off x="569131" y="4399661"/>
            <a:ext cx="3905597" cy="2737020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58374" name="Rectangle 6"/>
          <p:cNvSpPr>
            <a:spLocks/>
          </p:cNvSpPr>
          <p:nvPr/>
        </p:nvSpPr>
        <p:spPr bwMode="auto">
          <a:xfrm>
            <a:off x="576963" y="3869240"/>
            <a:ext cx="2078112" cy="393816"/>
          </a:xfrm>
          <a:prstGeom prst="rect">
            <a:avLst/>
          </a:prstGeom>
          <a:noFill/>
          <a:ln w="9525" cap="flat">
            <a:noFill/>
            <a:miter lim="800000"/>
            <a:headEnd type="none" w="med" len="med"/>
            <a:tailEnd type="none" w="med" len="med"/>
          </a:ln>
        </p:spPr>
        <p:txBody>
          <a:bodyPr lIns="30560" tIns="30560" rIns="30560" bIns="30560" anchor="ctr"/>
          <a:lstStyle/>
          <a:p>
            <a:pPr algn="l"/>
            <a:r>
              <a:rPr lang="en-US" altLang="ko-KR" sz="2200" dirty="0">
                <a:solidFill>
                  <a:schemeClr val="tx1"/>
                </a:solidFill>
                <a:latin typeface="Eurostile" charset="0"/>
                <a:ea typeface="굴림" charset="-127"/>
                <a:sym typeface="Eurostile" charset="0"/>
              </a:rPr>
              <a:t>IT Show 2011</a:t>
            </a:r>
          </a:p>
        </p:txBody>
      </p:sp>
      <p:pic>
        <p:nvPicPr>
          <p:cNvPr id="58375" name="Picture 7"/>
          <p:cNvPicPr>
            <a:picLocks noChangeArrowheads="1"/>
          </p:cNvPicPr>
          <p:nvPr/>
        </p:nvPicPr>
        <p:blipFill>
          <a:blip r:embed="rId6" cstate="print"/>
          <a:srcRect l="50438" t="13541" r="31699" b="43880"/>
          <a:stretch>
            <a:fillRect/>
          </a:stretch>
        </p:blipFill>
        <p:spPr bwMode="auto">
          <a:xfrm>
            <a:off x="4504752" y="4399661"/>
            <a:ext cx="1781798" cy="2250903"/>
          </a:xfrm>
          <a:prstGeom prst="rect">
            <a:avLst/>
          </a:prstGeom>
          <a:noFill/>
          <a:ln w="3175" cap="flat">
            <a:noFill/>
            <a:miter lim="800000"/>
            <a:headEnd/>
            <a:tailEnd/>
          </a:ln>
        </p:spPr>
      </p:pic>
      <p:pic>
        <p:nvPicPr>
          <p:cNvPr id="58376" name="Picture 8"/>
          <p:cNvPicPr>
            <a:picLocks noChangeArrowheads="1"/>
          </p:cNvPicPr>
          <p:nvPr/>
        </p:nvPicPr>
        <p:blipFill>
          <a:blip r:embed="rId6" cstate="print"/>
          <a:srcRect l="69620" t="13541" r="13544" b="43880"/>
          <a:stretch>
            <a:fillRect/>
          </a:stretch>
        </p:blipFill>
        <p:spPr bwMode="auto">
          <a:xfrm>
            <a:off x="6282634" y="4397200"/>
            <a:ext cx="1678676" cy="2252134"/>
          </a:xfrm>
          <a:prstGeom prst="rect">
            <a:avLst/>
          </a:prstGeom>
          <a:noFill/>
          <a:ln w="3175" cap="flat">
            <a:noFill/>
            <a:miter lim="800000"/>
            <a:headEnd/>
            <a:tailEnd/>
          </a:ln>
        </p:spPr>
      </p:pic>
      <p:pic>
        <p:nvPicPr>
          <p:cNvPr id="58377" name="Picture 9"/>
          <p:cNvPicPr>
            <a:picLocks noChangeArrowheads="1"/>
          </p:cNvPicPr>
          <p:nvPr/>
        </p:nvPicPr>
        <p:blipFill>
          <a:blip r:embed="rId6" cstate="print"/>
          <a:srcRect l="50879" t="57422" r="31844" b="652"/>
          <a:stretch>
            <a:fillRect/>
          </a:stretch>
        </p:blipFill>
        <p:spPr bwMode="auto">
          <a:xfrm>
            <a:off x="7497911" y="5029767"/>
            <a:ext cx="1806600" cy="2226289"/>
          </a:xfrm>
          <a:prstGeom prst="rect">
            <a:avLst/>
          </a:prstGeom>
          <a:noFill/>
          <a:ln w="3175" cap="flat">
            <a:noFill/>
            <a:miter lim="800000"/>
            <a:headEnd/>
            <a:tailEnd/>
          </a:ln>
        </p:spPr>
      </p:pic>
      <p:pic>
        <p:nvPicPr>
          <p:cNvPr id="58378" name="Picture 10"/>
          <p:cNvPicPr>
            <a:picLocks noChangeArrowheads="1"/>
          </p:cNvPicPr>
          <p:nvPr/>
        </p:nvPicPr>
        <p:blipFill>
          <a:blip r:embed="rId6" cstate="print"/>
          <a:srcRect l="69547" t="57422" r="13544" b="652"/>
          <a:stretch>
            <a:fillRect/>
          </a:stretch>
        </p:blipFill>
        <p:spPr bwMode="auto">
          <a:xfrm rot="-675718">
            <a:off x="8607456" y="4205215"/>
            <a:ext cx="1694340" cy="2226289"/>
          </a:xfrm>
          <a:prstGeom prst="rect">
            <a:avLst/>
          </a:prstGeom>
          <a:noFill/>
          <a:ln w="3175" cap="flat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3" name="Picture 1"/>
          <p:cNvPicPr>
            <a:picLocks noChangeArrowheads="1"/>
          </p:cNvPicPr>
          <p:nvPr/>
        </p:nvPicPr>
        <p:blipFill>
          <a:blip r:embed="rId2" cstate="print"/>
          <a:srcRect l="16264" t="60001" r="40233" b="9561"/>
          <a:stretch>
            <a:fillRect/>
          </a:stretch>
        </p:blipFill>
        <p:spPr bwMode="auto">
          <a:xfrm>
            <a:off x="2576755" y="3455734"/>
            <a:ext cx="7539682" cy="2796092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59394" name="Rectangle 2"/>
          <p:cNvSpPr>
            <a:spLocks noChangeArrowheads="1"/>
          </p:cNvSpPr>
          <p:nvPr>
            <p:ph type="title"/>
          </p:nvPr>
        </p:nvSpPr>
        <p:spPr bwMode="auto">
          <a:xfrm>
            <a:off x="369414" y="155065"/>
            <a:ext cx="3306443" cy="760557"/>
          </a:xfrm>
          <a:noFill/>
          <a:ln>
            <a:miter lim="800000"/>
            <a:headEnd/>
            <a:tailEnd/>
          </a:ln>
        </p:spPr>
        <p:txBody>
          <a:bodyPr vert="horz" wrap="square" lIns="30560" tIns="30560" rIns="30560" bIns="30560" numCol="1" anchor="ctr" anchorCtr="0" compatLnSpc="1">
            <a:prstTxWarp prst="textNoShape">
              <a:avLst/>
            </a:prstTxWarp>
          </a:bodyPr>
          <a:lstStyle/>
          <a:p>
            <a:pPr algn="l"/>
            <a:r>
              <a:rPr lang="en-US" altLang="ko-KR" sz="2200" dirty="0">
                <a:latin typeface="Eurostile" charset="0"/>
                <a:ea typeface="굴림" charset="-127"/>
                <a:sym typeface="Eurostile" charset="0"/>
              </a:rPr>
              <a:t>Gadget Show 2012</a:t>
            </a:r>
          </a:p>
        </p:txBody>
      </p:sp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364192" y="829475"/>
            <a:ext cx="7520102" cy="2277979"/>
            <a:chOff x="0" y="0"/>
            <a:chExt cx="5760" cy="1851"/>
          </a:xfrm>
        </p:grpSpPr>
        <p:pic>
          <p:nvPicPr>
            <p:cNvPr id="59395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 l="67792" t="30141" r="13943" b="31468"/>
            <a:stretch>
              <a:fillRect/>
            </a:stretch>
          </p:blipFill>
          <p:spPr bwMode="auto">
            <a:xfrm>
              <a:off x="4149" y="0"/>
              <a:ext cx="1611" cy="1851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59396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 l="13554" t="30141" r="39403" b="31468"/>
            <a:stretch>
              <a:fillRect/>
            </a:stretch>
          </p:blipFill>
          <p:spPr bwMode="auto">
            <a:xfrm>
              <a:off x="0" y="0"/>
              <a:ext cx="4149" cy="1851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  <p:pic>
        <p:nvPicPr>
          <p:cNvPr id="59398" name="Picture 6"/>
          <p:cNvPicPr>
            <a:picLocks noChangeArrowheads="1"/>
          </p:cNvPicPr>
          <p:nvPr/>
        </p:nvPicPr>
        <p:blipFill>
          <a:blip r:embed="rId4" cstate="print"/>
          <a:srcRect l="21367" t="9409" r="21223" b="14011"/>
          <a:stretch>
            <a:fillRect/>
          </a:stretch>
        </p:blipFill>
        <p:spPr bwMode="auto">
          <a:xfrm rot="713479">
            <a:off x="460788" y="4163372"/>
            <a:ext cx="3790727" cy="2679178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  <a:effectLst>
            <a:outerShdw dist="76199" dir="2700000" algn="ctr" rotWithShape="0">
              <a:schemeClr val="bg2">
                <a:alpha val="75000"/>
              </a:schemeClr>
            </a:outerShdw>
          </a:effectLst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/>
          </p:cNvSpPr>
          <p:nvPr/>
        </p:nvSpPr>
        <p:spPr bwMode="auto">
          <a:xfrm>
            <a:off x="443818" y="353204"/>
            <a:ext cx="1785714" cy="413507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32597" bIns="0"/>
          <a:lstStyle/>
          <a:p>
            <a:pPr marL="306874" indent="-275040">
              <a:spcBef>
                <a:spcPts val="882"/>
              </a:spcBef>
            </a:pPr>
            <a:r>
              <a:rPr lang="en-US" altLang="ko-KR" sz="2200" dirty="0">
                <a:solidFill>
                  <a:schemeClr val="tx1"/>
                </a:solidFill>
                <a:latin typeface="Eurostile" charset="0"/>
                <a:ea typeface="굴림" charset="-127"/>
                <a:sym typeface="Eurostile" charset="0"/>
              </a:rPr>
              <a:t>Magazine </a:t>
            </a:r>
          </a:p>
        </p:txBody>
      </p:sp>
      <p:pic>
        <p:nvPicPr>
          <p:cNvPr id="60418" name="Picture 2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2559" y="815937"/>
            <a:ext cx="2442303" cy="2958541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9290" y="815938"/>
            <a:ext cx="2519319" cy="3015152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60420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420000">
            <a:off x="5596290" y="562419"/>
            <a:ext cx="2554563" cy="3070532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60421" name="Picture 5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50596" y="4078455"/>
            <a:ext cx="2249112" cy="3155449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32791" t="3746" r="32342" b="9630"/>
          <a:stretch>
            <a:fillRect/>
          </a:stretch>
        </p:blipFill>
        <p:spPr bwMode="auto">
          <a:xfrm>
            <a:off x="5418708" y="3924647"/>
            <a:ext cx="2259357" cy="31559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79574" y="495962"/>
            <a:ext cx="9523809" cy="6566878"/>
            <a:chOff x="0" y="0"/>
            <a:chExt cx="7296" cy="5335"/>
          </a:xfrm>
        </p:grpSpPr>
        <p:pic>
          <p:nvPicPr>
            <p:cNvPr id="61441" name="Picture 1"/>
            <p:cNvPicPr>
              <a:picLocks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0" y="9"/>
              <a:ext cx="2505" cy="1670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61442" name="Picture 2"/>
            <p:cNvPicPr>
              <a:picLocks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899" y="0"/>
              <a:ext cx="2193" cy="1670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61443" name="Picture 3"/>
            <p:cNvPicPr>
              <a:picLocks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1825"/>
              <a:ext cx="2505" cy="1841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grpSp>
          <p:nvGrpSpPr>
            <p:cNvPr id="3" name="Group 13"/>
            <p:cNvGrpSpPr>
              <a:grpSpLocks/>
            </p:cNvGrpSpPr>
            <p:nvPr/>
          </p:nvGrpSpPr>
          <p:grpSpPr bwMode="auto">
            <a:xfrm>
              <a:off x="1981" y="1137"/>
              <a:ext cx="1867" cy="1915"/>
              <a:chOff x="0" y="0"/>
              <a:chExt cx="1866" cy="1915"/>
            </a:xfrm>
          </p:grpSpPr>
          <p:sp>
            <p:nvSpPr>
              <p:cNvPr id="61444" name="Line 4"/>
              <p:cNvSpPr>
                <a:spLocks noChangeShapeType="1"/>
              </p:cNvSpPr>
              <p:nvPr/>
            </p:nvSpPr>
            <p:spPr bwMode="auto">
              <a:xfrm>
                <a:off x="1178" y="1421"/>
                <a:ext cx="247" cy="494"/>
              </a:xfrm>
              <a:prstGeom prst="line">
                <a:avLst/>
              </a:prstGeom>
              <a:noFill/>
              <a:ln w="28575" cap="rnd">
                <a:solidFill>
                  <a:srgbClr val="000000"/>
                </a:solidFill>
                <a:prstDash val="sysDot"/>
                <a:round/>
                <a:headEnd type="oval" w="lg" len="lg"/>
                <a:tailEnd type="none" w="med" len="med"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sp>
            <p:nvSpPr>
              <p:cNvPr id="61445" name="Oval 5"/>
              <p:cNvSpPr>
                <a:spLocks/>
              </p:cNvSpPr>
              <p:nvPr/>
            </p:nvSpPr>
            <p:spPr bwMode="auto">
              <a:xfrm>
                <a:off x="147" y="147"/>
                <a:ext cx="1573" cy="1571"/>
              </a:xfrm>
              <a:prstGeom prst="ellipse">
                <a:avLst/>
              </a:prstGeom>
              <a:gradFill rotWithShape="0">
                <a:gsLst>
                  <a:gs pos="0">
                    <a:srgbClr val="808080">
                      <a:alpha val="59000"/>
                    </a:srgbClr>
                  </a:gs>
                  <a:gs pos="100000">
                    <a:srgbClr val="BBE0E3"/>
                  </a:gs>
                </a:gsLst>
                <a:lin ang="5400000" scaled="1"/>
              </a:gradFill>
              <a:ln w="38100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sp>
            <p:nvSpPr>
              <p:cNvPr id="61446" name="Oval 6"/>
              <p:cNvSpPr>
                <a:spLocks/>
              </p:cNvSpPr>
              <p:nvPr/>
            </p:nvSpPr>
            <p:spPr bwMode="auto">
              <a:xfrm>
                <a:off x="393" y="392"/>
                <a:ext cx="1080" cy="1079"/>
              </a:xfrm>
              <a:prstGeom prst="ellipse">
                <a:avLst/>
              </a:prstGeom>
              <a:solidFill>
                <a:srgbClr val="FFFFFF"/>
              </a:solidFill>
              <a:ln w="38100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sp>
            <p:nvSpPr>
              <p:cNvPr id="61447" name="Oval 7"/>
              <p:cNvSpPr>
                <a:spLocks/>
              </p:cNvSpPr>
              <p:nvPr/>
            </p:nvSpPr>
            <p:spPr bwMode="auto">
              <a:xfrm>
                <a:off x="0" y="0"/>
                <a:ext cx="1866" cy="1864"/>
              </a:xfrm>
              <a:prstGeom prst="ellipse">
                <a:avLst/>
              </a:prstGeom>
              <a:noFill/>
              <a:ln w="3175" cap="flat">
                <a:solidFill>
                  <a:srgbClr val="000080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sp>
            <p:nvSpPr>
              <p:cNvPr id="61448" name="Oval 8"/>
              <p:cNvSpPr>
                <a:spLocks/>
              </p:cNvSpPr>
              <p:nvPr/>
            </p:nvSpPr>
            <p:spPr bwMode="auto">
              <a:xfrm>
                <a:off x="147" y="1473"/>
                <a:ext cx="147" cy="147"/>
              </a:xfrm>
              <a:prstGeom prst="ellipse">
                <a:avLst/>
              </a:prstGeom>
              <a:gradFill rotWithShape="0">
                <a:gsLst>
                  <a:gs pos="0">
                    <a:srgbClr val="808080"/>
                  </a:gs>
                  <a:gs pos="100000">
                    <a:srgbClr val="BBE0E3"/>
                  </a:gs>
                </a:gsLst>
                <a:lin ang="5400000" scaled="1"/>
              </a:gradFill>
              <a:ln w="38100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sp>
            <p:nvSpPr>
              <p:cNvPr id="61449" name="Oval 9"/>
              <p:cNvSpPr>
                <a:spLocks/>
              </p:cNvSpPr>
              <p:nvPr/>
            </p:nvSpPr>
            <p:spPr bwMode="auto">
              <a:xfrm>
                <a:off x="196" y="196"/>
                <a:ext cx="147" cy="148"/>
              </a:xfrm>
              <a:prstGeom prst="ellipse">
                <a:avLst/>
              </a:prstGeom>
              <a:solidFill>
                <a:srgbClr val="969696">
                  <a:alpha val="79999"/>
                </a:srgbClr>
              </a:solidFill>
              <a:ln w="38100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sp>
            <p:nvSpPr>
              <p:cNvPr id="61450" name="Oval 10"/>
              <p:cNvSpPr>
                <a:spLocks/>
              </p:cNvSpPr>
              <p:nvPr/>
            </p:nvSpPr>
            <p:spPr bwMode="auto">
              <a:xfrm>
                <a:off x="1572" y="1473"/>
                <a:ext cx="147" cy="147"/>
              </a:xfrm>
              <a:prstGeom prst="ellipse">
                <a:avLst/>
              </a:prstGeom>
              <a:solidFill>
                <a:srgbClr val="99CCFF">
                  <a:alpha val="79999"/>
                </a:srgbClr>
              </a:solidFill>
              <a:ln w="38100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sp>
            <p:nvSpPr>
              <p:cNvPr id="61451" name="Oval 11"/>
              <p:cNvSpPr>
                <a:spLocks/>
              </p:cNvSpPr>
              <p:nvPr/>
            </p:nvSpPr>
            <p:spPr bwMode="auto">
              <a:xfrm>
                <a:off x="1523" y="196"/>
                <a:ext cx="147" cy="148"/>
              </a:xfrm>
              <a:prstGeom prst="ellipse">
                <a:avLst/>
              </a:prstGeom>
              <a:solidFill>
                <a:srgbClr val="969696"/>
              </a:solidFill>
              <a:ln w="38100" cap="flat">
                <a:noFill/>
                <a:round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ko-KR" altLang="en-US"/>
              </a:p>
            </p:txBody>
          </p:sp>
          <p:sp>
            <p:nvSpPr>
              <p:cNvPr id="61452" name="Rectangle 12"/>
              <p:cNvSpPr>
                <a:spLocks/>
              </p:cNvSpPr>
              <p:nvPr/>
            </p:nvSpPr>
            <p:spPr bwMode="auto">
              <a:xfrm>
                <a:off x="458" y="737"/>
                <a:ext cx="937" cy="476"/>
              </a:xfrm>
              <a:prstGeom prst="rect">
                <a:avLst/>
              </a:prstGeom>
              <a:noFill/>
              <a:ln w="12700" cap="flat">
                <a:noFill/>
                <a:miter lim="800000"/>
                <a:headEnd type="none" w="med" len="med"/>
                <a:tailEnd type="none" w="med" len="med"/>
              </a:ln>
              <a:effectLst>
                <a:outerShdw dist="76199" dir="2700000" algn="ctr" rotWithShape="0">
                  <a:schemeClr val="bg2">
                    <a:alpha val="75000"/>
                  </a:schemeClr>
                </a:outerShdw>
              </a:effectLst>
            </p:spPr>
            <p:txBody>
              <a:bodyPr lIns="0" tIns="0" rIns="40639" bIns="0"/>
              <a:lstStyle/>
              <a:p>
                <a:pPr marL="31834"/>
                <a:r>
                  <a:rPr lang="ko-KR" altLang="en-US" sz="1400" b="1" dirty="0">
                    <a:solidFill>
                      <a:schemeClr val="tx1"/>
                    </a:solidFill>
                    <a:latin typeface="Lucida Grande" charset="0"/>
                    <a:ea typeface="굴림" charset="-127"/>
                    <a:sym typeface="Lucida Grande" charset="0"/>
                  </a:rPr>
                  <a:t>스크린 도어</a:t>
                </a:r>
              </a:p>
              <a:p>
                <a:pPr marL="31834"/>
                <a:r>
                  <a:rPr lang="ko-KR" altLang="en-US" sz="1400" b="1" dirty="0">
                    <a:solidFill>
                      <a:schemeClr val="tx1"/>
                    </a:solidFill>
                    <a:latin typeface="Lucida Grande" charset="0"/>
                    <a:ea typeface="굴림" charset="-127"/>
                    <a:sym typeface="Lucida Grande" charset="0"/>
                  </a:rPr>
                  <a:t>광고</a:t>
                </a:r>
              </a:p>
            </p:txBody>
          </p:sp>
        </p:grpSp>
        <p:pic>
          <p:nvPicPr>
            <p:cNvPr id="61454" name="Picture 14"/>
            <p:cNvPicPr>
              <a:picLocks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5120" y="1866"/>
              <a:ext cx="2172" cy="1628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61455" name="Picture 15"/>
            <p:cNvPicPr>
              <a:picLocks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2731" y="3708"/>
              <a:ext cx="2172" cy="1626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  <p:pic>
          <p:nvPicPr>
            <p:cNvPr id="61456" name="Picture 16"/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5124" y="3708"/>
              <a:ext cx="2172" cy="1628"/>
            </a:xfrm>
            <a:prstGeom prst="rect">
              <a:avLst/>
            </a:prstGeom>
            <a:noFill/>
            <a:ln w="9525" cap="flat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5" name="Picture 1"/>
          <p:cNvPicPr>
            <a:picLocks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3864" y="703946"/>
            <a:ext cx="3196794" cy="4019382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62466" name="Picture 2"/>
          <p:cNvPicPr>
            <a:picLocks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695437" y="703946"/>
            <a:ext cx="3198099" cy="4019382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sp>
        <p:nvSpPr>
          <p:cNvPr id="62467" name="Rectangle 3"/>
          <p:cNvSpPr>
            <a:spLocks/>
          </p:cNvSpPr>
          <p:nvPr/>
        </p:nvSpPr>
        <p:spPr bwMode="auto">
          <a:xfrm>
            <a:off x="496032" y="264595"/>
            <a:ext cx="2042356" cy="443043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32597" bIns="0"/>
          <a:lstStyle/>
          <a:p>
            <a:pPr marL="306874" indent="-275040">
              <a:spcBef>
                <a:spcPts val="882"/>
              </a:spcBef>
            </a:pPr>
            <a:r>
              <a:rPr lang="en-US" altLang="ko-KR" sz="2200" b="1" dirty="0" smtClean="0">
                <a:solidFill>
                  <a:schemeClr val="tx1"/>
                </a:solidFill>
                <a:latin typeface="Lucida Grande" charset="0"/>
                <a:ea typeface="굴림" charset="-127"/>
                <a:sym typeface="Lucida Grande" charset="0"/>
              </a:rPr>
              <a:t>Entertainment</a:t>
            </a:r>
            <a:endParaRPr lang="ko-KR" altLang="en-US" sz="2200" b="1" dirty="0">
              <a:solidFill>
                <a:schemeClr val="tx1"/>
              </a:solidFill>
              <a:latin typeface="Lucida Grande" charset="0"/>
              <a:ea typeface="굴림" charset="-127"/>
              <a:sym typeface="Lucida Grande" charset="0"/>
            </a:endParaRPr>
          </a:p>
        </p:txBody>
      </p:sp>
      <p:pic>
        <p:nvPicPr>
          <p:cNvPr id="62468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72964" y="4885778"/>
            <a:ext cx="3199404" cy="1695869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62469" name="Picture 5"/>
          <p:cNvPicPr>
            <a:picLocks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68453" y="5458041"/>
            <a:ext cx="3199404" cy="1697099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  <p:pic>
        <p:nvPicPr>
          <p:cNvPr id="62470" name="Picture 6"/>
          <p:cNvPicPr>
            <a:picLocks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69758" y="3891392"/>
            <a:ext cx="3196794" cy="1694639"/>
          </a:xfrm>
          <a:prstGeom prst="rect">
            <a:avLst/>
          </a:prstGeom>
          <a:noFill/>
          <a:ln w="9525" cap="flat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 descr="thank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10696576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45" descr="ppt03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10696576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4" name="Text Box 33"/>
          <p:cNvSpPr txBox="1">
            <a:spLocks noChangeArrowheads="1"/>
          </p:cNvSpPr>
          <p:nvPr/>
        </p:nvSpPr>
        <p:spPr bwMode="auto">
          <a:xfrm>
            <a:off x="666750" y="5005388"/>
            <a:ext cx="9036050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ko-KR" sz="2200" dirty="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Create   +   </a:t>
            </a:r>
            <a:r>
              <a:rPr lang="en-US" altLang="ko-KR" sz="2200" dirty="0" err="1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Syn</a:t>
            </a:r>
            <a:r>
              <a:rPr lang="en-US" altLang="ko-KR" sz="2200" dirty="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 [</a:t>
            </a:r>
            <a:r>
              <a:rPr lang="ko-KR" altLang="en-US" sz="2200" dirty="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新</a:t>
            </a:r>
            <a:r>
              <a:rPr lang="en-US" altLang="ko-KR" sz="2200" dirty="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: </a:t>
            </a:r>
            <a:r>
              <a:rPr lang="en-US" altLang="ko-KR" sz="2000" dirty="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The New</a:t>
            </a:r>
            <a:r>
              <a:rPr lang="en-US" altLang="ko-KR" sz="2200" dirty="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]   =   Cresyn (New Creation)  </a:t>
            </a:r>
          </a:p>
        </p:txBody>
      </p:sp>
      <p:sp>
        <p:nvSpPr>
          <p:cNvPr id="18435" name="Text Box 34"/>
          <p:cNvSpPr txBox="1">
            <a:spLocks noChangeArrowheads="1"/>
          </p:cNvSpPr>
          <p:nvPr/>
        </p:nvSpPr>
        <p:spPr bwMode="auto">
          <a:xfrm>
            <a:off x="666750" y="5508625"/>
            <a:ext cx="9793288" cy="1008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defTabSz="1041400"/>
            <a:r>
              <a:rPr lang="en-US" altLang="ko-KR" sz="16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The Cresyn philosophy focuses on innovation, quality and competitiveness through customer value creation. Cresyn encourages the spirit of self-development for its employees and enhances environmental and social responsibility across its global manufacturing operations. </a:t>
            </a:r>
          </a:p>
        </p:txBody>
      </p:sp>
      <p:sp>
        <p:nvSpPr>
          <p:cNvPr id="18436" name="Text Box 46"/>
          <p:cNvSpPr txBox="1">
            <a:spLocks noChangeArrowheads="1"/>
          </p:cNvSpPr>
          <p:nvPr/>
        </p:nvSpPr>
        <p:spPr bwMode="auto">
          <a:xfrm>
            <a:off x="8802688" y="196850"/>
            <a:ext cx="18002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algn="r" defTabSz="1041400">
              <a:lnSpc>
                <a:spcPct val="85000"/>
              </a:lnSpc>
            </a:pPr>
            <a:r>
              <a:rPr lang="en-US" altLang="ko-KR" sz="2400">
                <a:solidFill>
                  <a:srgbClr val="333333"/>
                </a:solidFill>
                <a:latin typeface="Gill Sans MT"/>
              </a:rPr>
              <a:t>Cresyn CI</a:t>
            </a:r>
          </a:p>
        </p:txBody>
      </p:sp>
      <p:pic>
        <p:nvPicPr>
          <p:cNvPr id="18437" name="Picture 49" descr="ppt03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8188" y="3924300"/>
            <a:ext cx="3962400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7" name="Picture 66" descr="ppt05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10696576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58" name="Text Box 5"/>
          <p:cNvSpPr txBox="1">
            <a:spLocks noChangeArrowheads="1"/>
          </p:cNvSpPr>
          <p:nvPr/>
        </p:nvSpPr>
        <p:spPr bwMode="auto">
          <a:xfrm>
            <a:off x="882650" y="2052638"/>
            <a:ext cx="3384550" cy="235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lnSpc>
                <a:spcPct val="80000"/>
              </a:lnSpc>
              <a:spcBef>
                <a:spcPct val="50000"/>
              </a:spcBef>
            </a:pP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1959. 03  Founded Daehan</a:t>
            </a:r>
            <a:b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</a:b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               Phonograph Needle factory</a:t>
            </a:r>
          </a:p>
          <a:p>
            <a:pPr defTabSz="1041400">
              <a:lnSpc>
                <a:spcPct val="80000"/>
              </a:lnSpc>
              <a:spcBef>
                <a:spcPct val="50000"/>
              </a:spcBef>
            </a:pP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1981. 05  Started Manufacturing</a:t>
            </a:r>
            <a:b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</a:b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               Stereo Headphones</a:t>
            </a:r>
          </a:p>
          <a:p>
            <a:pPr defTabSz="1041400">
              <a:lnSpc>
                <a:spcPct val="80000"/>
              </a:lnSpc>
              <a:spcBef>
                <a:spcPct val="50000"/>
              </a:spcBef>
            </a:pP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1985. 06  Corporated Shinwoo Audio </a:t>
            </a:r>
            <a:b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</a:b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               Co., Ltd. </a:t>
            </a:r>
            <a:r>
              <a:rPr lang="en-US" altLang="ko-KR" sz="12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(President: Jong-Bae Lee)</a:t>
            </a:r>
          </a:p>
          <a:p>
            <a:pPr defTabSz="1041400">
              <a:lnSpc>
                <a:spcPct val="80000"/>
              </a:lnSpc>
              <a:spcBef>
                <a:spcPct val="50000"/>
              </a:spcBef>
            </a:pP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1990. 11  Established Shinwoo Japan</a:t>
            </a:r>
          </a:p>
          <a:p>
            <a:pPr defTabSz="1041400">
              <a:lnSpc>
                <a:spcPct val="80000"/>
              </a:lnSpc>
              <a:spcBef>
                <a:spcPct val="50000"/>
              </a:spcBef>
            </a:pP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1991. 08  Established PT. Shinwoo </a:t>
            </a:r>
            <a:b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</a:b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               Indonesia</a:t>
            </a:r>
          </a:p>
          <a:p>
            <a:pPr defTabSz="1041400">
              <a:lnSpc>
                <a:spcPct val="80000"/>
              </a:lnSpc>
              <a:spcBef>
                <a:spcPct val="50000"/>
              </a:spcBef>
            </a:pP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1992. 05  Completed Jechon factory </a:t>
            </a:r>
            <a:b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</a:b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               in Korea </a:t>
            </a:r>
          </a:p>
        </p:txBody>
      </p:sp>
      <p:sp>
        <p:nvSpPr>
          <p:cNvPr id="19459" name="Text Box 10"/>
          <p:cNvSpPr txBox="1">
            <a:spLocks noChangeArrowheads="1"/>
          </p:cNvSpPr>
          <p:nvPr/>
        </p:nvSpPr>
        <p:spPr bwMode="auto">
          <a:xfrm>
            <a:off x="4267200" y="2054225"/>
            <a:ext cx="2959100" cy="239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1998. 12  Acquired KS A/ISO 9001</a:t>
            </a:r>
          </a:p>
          <a:p>
            <a:pPr defTabSz="1041400">
              <a:spcBef>
                <a:spcPct val="50000"/>
              </a:spcBef>
            </a:pP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2000. 01  Established Dongguan</a:t>
            </a:r>
            <a:b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</a:b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               factory in China</a:t>
            </a:r>
          </a:p>
          <a:p>
            <a:pPr defTabSz="1041400">
              <a:spcBef>
                <a:spcPct val="50000"/>
              </a:spcBef>
            </a:pP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2002. 01  Company reborn with</a:t>
            </a:r>
            <a:b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</a:b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               name of Cresyn Co., Ltd. </a:t>
            </a:r>
          </a:p>
          <a:p>
            <a:pPr defTabSz="1041400">
              <a:spcBef>
                <a:spcPct val="50000"/>
              </a:spcBef>
            </a:pP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2002. 10  Acquired TL9000</a:t>
            </a:r>
          </a:p>
          <a:p>
            <a:pPr defTabSz="1041400">
              <a:spcBef>
                <a:spcPct val="50000"/>
              </a:spcBef>
            </a:pP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2002. 12  Inauguration of </a:t>
            </a:r>
            <a:b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</a:b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               President, Jin Na</a:t>
            </a:r>
          </a:p>
          <a:p>
            <a:pPr defTabSz="1041400">
              <a:spcBef>
                <a:spcPct val="50000"/>
              </a:spcBef>
            </a:pP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2003. 03  Acquired ISO14001</a:t>
            </a:r>
          </a:p>
        </p:txBody>
      </p:sp>
      <p:sp>
        <p:nvSpPr>
          <p:cNvPr id="19460" name="Text Box 16"/>
          <p:cNvSpPr txBox="1">
            <a:spLocks noChangeArrowheads="1"/>
          </p:cNvSpPr>
          <p:nvPr/>
        </p:nvSpPr>
        <p:spPr bwMode="auto">
          <a:xfrm>
            <a:off x="7362825" y="2052638"/>
            <a:ext cx="3330575" cy="293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lnSpc>
                <a:spcPct val="90000"/>
              </a:lnSpc>
              <a:spcBef>
                <a:spcPct val="50000"/>
              </a:spcBef>
            </a:pP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2003. 10  Established Tianjin factory in China</a:t>
            </a:r>
          </a:p>
          <a:p>
            <a:pPr defTabSz="1041400">
              <a:spcBef>
                <a:spcPct val="50000"/>
              </a:spcBef>
            </a:pP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2003. 10  Begun ISM / Lens business</a:t>
            </a:r>
          </a:p>
          <a:p>
            <a:pPr defTabSz="1041400">
              <a:lnSpc>
                <a:spcPct val="90000"/>
              </a:lnSpc>
              <a:spcBef>
                <a:spcPct val="50000"/>
              </a:spcBef>
            </a:pP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2005. 12  Established acoustic </a:t>
            </a:r>
            <a:b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</a:b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               R&amp;BD lab.</a:t>
            </a:r>
          </a:p>
          <a:p>
            <a:pPr defTabSz="1041400">
              <a:lnSpc>
                <a:spcPct val="90000"/>
              </a:lnSpc>
              <a:spcBef>
                <a:spcPct val="50000"/>
              </a:spcBef>
            </a:pP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2005. 12  Established Heyuan </a:t>
            </a:r>
            <a:b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</a:b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               factory in China</a:t>
            </a:r>
          </a:p>
          <a:p>
            <a:pPr defTabSz="1041400">
              <a:lnSpc>
                <a:spcPct val="80000"/>
              </a:lnSpc>
              <a:spcBef>
                <a:spcPct val="50000"/>
              </a:spcBef>
            </a:pP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2006. 1   Won the Korea world-class</a:t>
            </a:r>
            <a:b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</a:b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              Product Award 2005</a:t>
            </a:r>
          </a:p>
          <a:p>
            <a:pPr defTabSz="1041400">
              <a:lnSpc>
                <a:spcPct val="80000"/>
              </a:lnSpc>
              <a:spcBef>
                <a:spcPct val="50000"/>
              </a:spcBef>
            </a:pP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2007. 7   Established PHIATON Corp. </a:t>
            </a:r>
            <a:b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</a:b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              in USA</a:t>
            </a:r>
          </a:p>
          <a:p>
            <a:pPr defTabSz="1041400">
              <a:lnSpc>
                <a:spcPct val="80000"/>
              </a:lnSpc>
              <a:spcBef>
                <a:spcPct val="50000"/>
              </a:spcBef>
            </a:pP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2009. 3   Won International Design </a:t>
            </a:r>
            <a:b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</a:br>
            <a:r>
              <a:rPr lang="en-US" altLang="ko-KR" sz="1300">
                <a:solidFill>
                  <a:srgbClr val="1C1C1C"/>
                </a:solidFill>
                <a:latin typeface="Frutiger 57Cn"/>
                <a:ea typeface="산돌고딕 M"/>
                <a:cs typeface="산돌고딕 M"/>
              </a:rPr>
              <a:t>              Award 2009  in USA</a:t>
            </a:r>
          </a:p>
        </p:txBody>
      </p:sp>
      <p:sp>
        <p:nvSpPr>
          <p:cNvPr id="19461" name="Text Box 59"/>
          <p:cNvSpPr txBox="1">
            <a:spLocks noChangeArrowheads="1"/>
          </p:cNvSpPr>
          <p:nvPr/>
        </p:nvSpPr>
        <p:spPr bwMode="auto">
          <a:xfrm>
            <a:off x="8802688" y="196850"/>
            <a:ext cx="1800225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algn="r" defTabSz="1041400">
              <a:lnSpc>
                <a:spcPct val="85000"/>
              </a:lnSpc>
            </a:pPr>
            <a:r>
              <a:rPr lang="en-US" altLang="ko-KR" sz="2400">
                <a:solidFill>
                  <a:srgbClr val="333333"/>
                </a:solidFill>
                <a:latin typeface="Gill Sans MT"/>
              </a:rPr>
              <a:t>History</a:t>
            </a:r>
          </a:p>
        </p:txBody>
      </p:sp>
      <p:sp>
        <p:nvSpPr>
          <p:cNvPr id="19462" name="Rectangle 61"/>
          <p:cNvSpPr>
            <a:spLocks noChangeArrowheads="1"/>
          </p:cNvSpPr>
          <p:nvPr/>
        </p:nvSpPr>
        <p:spPr bwMode="auto">
          <a:xfrm>
            <a:off x="954088" y="1189038"/>
            <a:ext cx="2160587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90525" indent="-390525" defTabSz="1041400">
              <a:lnSpc>
                <a:spcPct val="80000"/>
              </a:lnSpc>
              <a:spcBef>
                <a:spcPct val="20000"/>
              </a:spcBef>
            </a:pPr>
            <a:r>
              <a:rPr lang="en-US" altLang="ko-KR" sz="2800">
                <a:solidFill>
                  <a:schemeClr val="bg1"/>
                </a:solidFill>
                <a:latin typeface="Univers Condensed"/>
              </a:rPr>
              <a:t>Initial Phases</a:t>
            </a:r>
          </a:p>
        </p:txBody>
      </p:sp>
      <p:sp>
        <p:nvSpPr>
          <p:cNvPr id="19463" name="Rectangle 62"/>
          <p:cNvSpPr>
            <a:spLocks noChangeArrowheads="1"/>
          </p:cNvSpPr>
          <p:nvPr/>
        </p:nvSpPr>
        <p:spPr bwMode="auto">
          <a:xfrm>
            <a:off x="4267200" y="1189038"/>
            <a:ext cx="2520950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90525" indent="-390525" defTabSz="1041400">
              <a:lnSpc>
                <a:spcPct val="80000"/>
              </a:lnSpc>
              <a:spcBef>
                <a:spcPct val="20000"/>
              </a:spcBef>
            </a:pPr>
            <a:r>
              <a:rPr lang="en-US" altLang="ko-KR" sz="2800">
                <a:solidFill>
                  <a:schemeClr val="bg1"/>
                </a:solidFill>
                <a:latin typeface="Univers Condensed"/>
              </a:rPr>
              <a:t>Growth Phases</a:t>
            </a:r>
          </a:p>
        </p:txBody>
      </p:sp>
      <p:sp>
        <p:nvSpPr>
          <p:cNvPr id="19464" name="Rectangle 63"/>
          <p:cNvSpPr>
            <a:spLocks noChangeArrowheads="1"/>
          </p:cNvSpPr>
          <p:nvPr/>
        </p:nvSpPr>
        <p:spPr bwMode="auto">
          <a:xfrm>
            <a:off x="7578725" y="1189038"/>
            <a:ext cx="3043238" cy="341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90525" indent="-390525" defTabSz="1041400">
              <a:lnSpc>
                <a:spcPct val="80000"/>
              </a:lnSpc>
              <a:spcBef>
                <a:spcPct val="20000"/>
              </a:spcBef>
            </a:pPr>
            <a:r>
              <a:rPr lang="en-US" altLang="ko-KR" sz="2800">
                <a:solidFill>
                  <a:schemeClr val="bg1"/>
                </a:solidFill>
                <a:latin typeface="Univers Condensed"/>
              </a:rPr>
              <a:t>Taking-off Phases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1" name="Picture 35" descr="ppt06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965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2" name="Text Box 9"/>
          <p:cNvSpPr txBox="1">
            <a:spLocks noChangeArrowheads="1"/>
          </p:cNvSpPr>
          <p:nvPr/>
        </p:nvSpPr>
        <p:spPr bwMode="auto">
          <a:xfrm>
            <a:off x="1025525" y="5797550"/>
            <a:ext cx="4465638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algn="ctr" defTabSz="1041400">
              <a:spcBef>
                <a:spcPct val="50000"/>
              </a:spcBef>
            </a:pPr>
            <a:r>
              <a:rPr lang="ko-KR" altLang="en-US" sz="1600">
                <a:solidFill>
                  <a:schemeClr val="bg1"/>
                </a:solidFill>
              </a:rPr>
              <a:t>자기 발전에 도전의식</a:t>
            </a:r>
          </a:p>
        </p:txBody>
      </p:sp>
      <p:pic>
        <p:nvPicPr>
          <p:cNvPr id="20483" name="Picture 36" descr="ppt06_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463" y="0"/>
            <a:ext cx="10696575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14"/>
          <p:cNvSpPr>
            <a:spLocks noChangeArrowheads="1"/>
          </p:cNvSpPr>
          <p:nvPr/>
        </p:nvSpPr>
        <p:spPr bwMode="auto">
          <a:xfrm>
            <a:off x="2322513" y="3700463"/>
            <a:ext cx="5545137" cy="6477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0485" name="Text Box 26"/>
          <p:cNvSpPr txBox="1">
            <a:spLocks noChangeArrowheads="1"/>
          </p:cNvSpPr>
          <p:nvPr/>
        </p:nvSpPr>
        <p:spPr bwMode="auto">
          <a:xfrm>
            <a:off x="8226425" y="196850"/>
            <a:ext cx="23764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algn="r" defTabSz="1041400">
              <a:lnSpc>
                <a:spcPct val="85000"/>
              </a:lnSpc>
            </a:pPr>
            <a:r>
              <a:rPr lang="en-US" altLang="ko-KR" sz="2400">
                <a:solidFill>
                  <a:srgbClr val="333333"/>
                </a:solidFill>
                <a:latin typeface="Gill Sans MT"/>
              </a:rPr>
              <a:t>Philosophy</a:t>
            </a:r>
          </a:p>
        </p:txBody>
      </p:sp>
      <p:sp>
        <p:nvSpPr>
          <p:cNvPr id="20486" name="Rectangle 28"/>
          <p:cNvSpPr>
            <a:spLocks noChangeArrowheads="1"/>
          </p:cNvSpPr>
          <p:nvPr/>
        </p:nvSpPr>
        <p:spPr bwMode="auto">
          <a:xfrm>
            <a:off x="2047875" y="1711325"/>
            <a:ext cx="7632253" cy="34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90525" indent="-390525" defTabSz="1041400">
              <a:lnSpc>
                <a:spcPct val="80000"/>
              </a:lnSpc>
              <a:spcBef>
                <a:spcPct val="20000"/>
              </a:spcBef>
            </a:pPr>
            <a:r>
              <a:rPr lang="en-US" altLang="ko-KR" sz="2800" dirty="0">
                <a:solidFill>
                  <a:srgbClr val="FF6600"/>
                </a:solidFill>
                <a:latin typeface="Univers Condensed"/>
              </a:rPr>
              <a:t>Own responsibility For the humankind</a:t>
            </a:r>
          </a:p>
        </p:txBody>
      </p:sp>
      <p:sp>
        <p:nvSpPr>
          <p:cNvPr id="20487" name="Text Box 30"/>
          <p:cNvSpPr txBox="1">
            <a:spLocks noChangeArrowheads="1"/>
          </p:cNvSpPr>
          <p:nvPr/>
        </p:nvSpPr>
        <p:spPr bwMode="auto">
          <a:xfrm>
            <a:off x="2898775" y="2124075"/>
            <a:ext cx="4752975" cy="57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ko-KR">
                <a:solidFill>
                  <a:srgbClr val="333333"/>
                </a:solidFill>
                <a:latin typeface="Frutiger 57Cn"/>
                <a:ea typeface="산돌고딕 M"/>
                <a:cs typeface="산돌고딕 M"/>
              </a:rPr>
              <a:t>Social responsibility through </a:t>
            </a:r>
          </a:p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altLang="ko-KR">
                <a:solidFill>
                  <a:srgbClr val="333333"/>
                </a:solidFill>
                <a:latin typeface="Frutiger 57Cn"/>
                <a:ea typeface="산돌고딕 M"/>
                <a:cs typeface="산돌고딕 M"/>
              </a:rPr>
              <a:t>Environmental company management</a:t>
            </a:r>
            <a:endParaRPr lang="en-US" altLang="ko-KR" sz="1600">
              <a:solidFill>
                <a:srgbClr val="333333"/>
              </a:solidFill>
              <a:latin typeface="Frutiger 57Cn"/>
              <a:ea typeface="산돌고딕 M"/>
              <a:cs typeface="산돌고딕 M"/>
            </a:endParaRPr>
          </a:p>
        </p:txBody>
      </p:sp>
      <p:sp>
        <p:nvSpPr>
          <p:cNvPr id="20488" name="Rectangle 32"/>
          <p:cNvSpPr>
            <a:spLocks noChangeArrowheads="1"/>
          </p:cNvSpPr>
          <p:nvPr/>
        </p:nvSpPr>
        <p:spPr bwMode="auto">
          <a:xfrm>
            <a:off x="2830488" y="3525838"/>
            <a:ext cx="5472608" cy="344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390525" indent="-390525" defTabSz="1041400">
              <a:lnSpc>
                <a:spcPct val="80000"/>
              </a:lnSpc>
              <a:spcBef>
                <a:spcPct val="20000"/>
              </a:spcBef>
            </a:pPr>
            <a:r>
              <a:rPr lang="en-US" altLang="ko-KR" sz="2800" dirty="0">
                <a:solidFill>
                  <a:srgbClr val="FF6600"/>
                </a:solidFill>
                <a:latin typeface="Univers Condensed"/>
              </a:rPr>
              <a:t>Create value For customers</a:t>
            </a:r>
          </a:p>
        </p:txBody>
      </p:sp>
      <p:sp>
        <p:nvSpPr>
          <p:cNvPr id="20489" name="Text Box 33"/>
          <p:cNvSpPr txBox="1">
            <a:spLocks noChangeArrowheads="1"/>
          </p:cNvSpPr>
          <p:nvPr/>
        </p:nvSpPr>
        <p:spPr bwMode="auto">
          <a:xfrm>
            <a:off x="2754313" y="3924300"/>
            <a:ext cx="58324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>
                <a:solidFill>
                  <a:srgbClr val="333333"/>
                </a:solidFill>
                <a:latin typeface="Frutiger 57Cn"/>
                <a:ea typeface="산돌고딕 M"/>
                <a:cs typeface="산돌고딕 M"/>
              </a:rPr>
              <a:t>Develop best quality and innovative products making</a:t>
            </a:r>
          </a:p>
          <a:p>
            <a:pPr algn="ctr"/>
            <a:r>
              <a:rPr lang="en-US" altLang="ko-KR">
                <a:solidFill>
                  <a:srgbClr val="333333"/>
                </a:solidFill>
                <a:latin typeface="Frutiger 57Cn"/>
                <a:ea typeface="산돌고딕 M"/>
                <a:cs typeface="산돌고딕 M"/>
              </a:rPr>
              <a:t>competitive power through high customer value realization</a:t>
            </a:r>
          </a:p>
        </p:txBody>
      </p:sp>
      <p:sp>
        <p:nvSpPr>
          <p:cNvPr id="20490" name="Rectangle 37"/>
          <p:cNvSpPr>
            <a:spLocks noChangeArrowheads="1"/>
          </p:cNvSpPr>
          <p:nvPr/>
        </p:nvSpPr>
        <p:spPr bwMode="auto">
          <a:xfrm>
            <a:off x="2657475" y="5508625"/>
            <a:ext cx="5832475" cy="34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marL="390525" indent="-390525" defTabSz="1041400">
              <a:lnSpc>
                <a:spcPct val="80000"/>
              </a:lnSpc>
              <a:spcBef>
                <a:spcPct val="20000"/>
              </a:spcBef>
            </a:pPr>
            <a:r>
              <a:rPr lang="en-US" altLang="ko-KR" sz="2800">
                <a:solidFill>
                  <a:srgbClr val="FF6600"/>
                </a:solidFill>
                <a:latin typeface="Univers Condensed"/>
              </a:rPr>
              <a:t>Frontier spirit For self development</a:t>
            </a:r>
          </a:p>
        </p:txBody>
      </p:sp>
      <p:sp>
        <p:nvSpPr>
          <p:cNvPr id="20491" name="Text Box 38"/>
          <p:cNvSpPr txBox="1">
            <a:spLocks noChangeArrowheads="1"/>
          </p:cNvSpPr>
          <p:nvPr/>
        </p:nvSpPr>
        <p:spPr bwMode="auto">
          <a:xfrm>
            <a:off x="2754313" y="5940425"/>
            <a:ext cx="5616575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ko-KR">
                <a:solidFill>
                  <a:srgbClr val="333333"/>
                </a:solidFill>
                <a:latin typeface="Frutiger 57Cn"/>
                <a:ea typeface="산돌고딕 M"/>
                <a:cs typeface="산돌고딕 M"/>
              </a:rPr>
              <a:t>Attract and retain talented people maximize </a:t>
            </a:r>
          </a:p>
          <a:p>
            <a:pPr algn="ctr"/>
            <a:r>
              <a:rPr lang="en-US" altLang="ko-KR">
                <a:solidFill>
                  <a:srgbClr val="333333"/>
                </a:solidFill>
                <a:latin typeface="Frutiger 57Cn"/>
                <a:ea typeface="산돌고딕 M"/>
                <a:cs typeface="산돌고딕 M"/>
              </a:rPr>
              <a:t>potential capabilities through people development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5" name="Picture 181" descr="ppt_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588"/>
            <a:ext cx="10696575" cy="75628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06" name="Text Box 28"/>
          <p:cNvSpPr txBox="1">
            <a:spLocks noChangeArrowheads="1"/>
          </p:cNvSpPr>
          <p:nvPr/>
        </p:nvSpPr>
        <p:spPr bwMode="auto">
          <a:xfrm>
            <a:off x="0" y="3751263"/>
            <a:ext cx="2393950" cy="4619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algn="ctr" defTabSz="1041400">
              <a:spcBef>
                <a:spcPct val="50000"/>
              </a:spcBef>
            </a:pPr>
            <a:r>
              <a:rPr lang="en-US" altLang="ko-KR" sz="2800">
                <a:solidFill>
                  <a:srgbClr val="FF6600"/>
                </a:solidFill>
                <a:latin typeface="Univers Condensed"/>
              </a:rPr>
              <a:t>Sales Growth</a:t>
            </a:r>
          </a:p>
        </p:txBody>
      </p:sp>
      <p:sp>
        <p:nvSpPr>
          <p:cNvPr id="21507" name="Text Box 143"/>
          <p:cNvSpPr txBox="1">
            <a:spLocks noChangeArrowheads="1"/>
          </p:cNvSpPr>
          <p:nvPr/>
        </p:nvSpPr>
        <p:spPr bwMode="auto">
          <a:xfrm>
            <a:off x="4267200" y="1547813"/>
            <a:ext cx="5905500" cy="14747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No.1 earphone &amp; headphone manufacturer in domestic market</a:t>
            </a:r>
          </a:p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Launch ISM (Image Sensor Module) into before-market</a:t>
            </a:r>
          </a:p>
          <a:p>
            <a:pPr defTabSz="1041400">
              <a:lnSpc>
                <a:spcPct val="80000"/>
              </a:lnSpc>
              <a:spcBef>
                <a:spcPct val="50000"/>
              </a:spcBef>
            </a:pPr>
            <a:r>
              <a:rPr lang="en-US" altLang="ko-KR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Won the Korea World-Class Product Award 2005 ~ 2008</a:t>
            </a:r>
          </a:p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Launch Bluetooth, Premium audio equipment, PHIATON brand line-up into global market</a:t>
            </a:r>
          </a:p>
        </p:txBody>
      </p:sp>
      <p:sp>
        <p:nvSpPr>
          <p:cNvPr id="21508" name="Text Box 144"/>
          <p:cNvSpPr txBox="1">
            <a:spLocks noChangeArrowheads="1"/>
          </p:cNvSpPr>
          <p:nvPr/>
        </p:nvSpPr>
        <p:spPr bwMode="auto">
          <a:xfrm>
            <a:off x="6570663" y="196850"/>
            <a:ext cx="40322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algn="r" defTabSz="1041400">
              <a:lnSpc>
                <a:spcPct val="85000"/>
              </a:lnSpc>
            </a:pPr>
            <a:r>
              <a:rPr lang="en-US" altLang="ko-KR" sz="2400">
                <a:solidFill>
                  <a:srgbClr val="333333"/>
                </a:solidFill>
                <a:latin typeface="Gill Sans MT"/>
              </a:rPr>
              <a:t>Sales Status</a:t>
            </a:r>
          </a:p>
        </p:txBody>
      </p:sp>
      <p:sp>
        <p:nvSpPr>
          <p:cNvPr id="21509" name="Text Box 166"/>
          <p:cNvSpPr txBox="1">
            <a:spLocks noChangeArrowheads="1"/>
          </p:cNvSpPr>
          <p:nvPr/>
        </p:nvSpPr>
        <p:spPr bwMode="auto">
          <a:xfrm>
            <a:off x="1314450" y="6700838"/>
            <a:ext cx="433388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2007 </a:t>
            </a:r>
          </a:p>
        </p:txBody>
      </p:sp>
      <p:sp>
        <p:nvSpPr>
          <p:cNvPr id="21510" name="Text Box 167"/>
          <p:cNvSpPr txBox="1">
            <a:spLocks noChangeArrowheads="1"/>
          </p:cNvSpPr>
          <p:nvPr/>
        </p:nvSpPr>
        <p:spPr bwMode="auto">
          <a:xfrm>
            <a:off x="522288" y="6700838"/>
            <a:ext cx="649287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algn="ctr" defTabSz="1041400">
              <a:spcBef>
                <a:spcPct val="50000"/>
              </a:spcBef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2006 </a:t>
            </a:r>
          </a:p>
        </p:txBody>
      </p:sp>
      <p:sp>
        <p:nvSpPr>
          <p:cNvPr id="21511" name="Oval 168"/>
          <p:cNvSpPr>
            <a:spLocks noChangeArrowheads="1"/>
          </p:cNvSpPr>
          <p:nvPr/>
        </p:nvSpPr>
        <p:spPr bwMode="auto">
          <a:xfrm>
            <a:off x="596900" y="4502150"/>
            <a:ext cx="649288" cy="287338"/>
          </a:xfrm>
          <a:prstGeom prst="ellipse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 defTabSz="1041400"/>
            <a:r>
              <a:rPr lang="en-US" altLang="ko-KR" sz="1200">
                <a:solidFill>
                  <a:srgbClr val="333333"/>
                </a:solidFill>
                <a:latin typeface="Frutiger 57Cn"/>
                <a:ea typeface="산돌고딕 M"/>
                <a:cs typeface="산돌고딕 M"/>
              </a:rPr>
              <a:t>  U$ 330M     </a:t>
            </a:r>
          </a:p>
        </p:txBody>
      </p:sp>
      <p:sp>
        <p:nvSpPr>
          <p:cNvPr id="21512" name="Oval 169"/>
          <p:cNvSpPr>
            <a:spLocks noChangeArrowheads="1"/>
          </p:cNvSpPr>
          <p:nvPr/>
        </p:nvSpPr>
        <p:spPr bwMode="auto">
          <a:xfrm>
            <a:off x="4483100" y="4716463"/>
            <a:ext cx="1439863" cy="504825"/>
          </a:xfrm>
          <a:prstGeom prst="ellipse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defTabSz="1041400"/>
            <a:r>
              <a:rPr lang="en-US" altLang="ko-KR" sz="1800" b="1">
                <a:solidFill>
                  <a:srgbClr val="1C1C1C"/>
                </a:solidFill>
                <a:latin typeface="Univers Condensed"/>
              </a:rPr>
              <a:t>Headset for </a:t>
            </a:r>
          </a:p>
          <a:p>
            <a:pPr defTabSz="1041400"/>
            <a:r>
              <a:rPr lang="en-US" altLang="ko-KR" sz="1800" b="1">
                <a:solidFill>
                  <a:srgbClr val="1C1C1C"/>
                </a:solidFill>
                <a:latin typeface="Univers Condensed"/>
              </a:rPr>
              <a:t>Mobile phone   </a:t>
            </a:r>
          </a:p>
        </p:txBody>
      </p:sp>
      <p:sp>
        <p:nvSpPr>
          <p:cNvPr id="21513" name="Oval 170"/>
          <p:cNvSpPr>
            <a:spLocks noChangeArrowheads="1"/>
          </p:cNvSpPr>
          <p:nvPr/>
        </p:nvSpPr>
        <p:spPr bwMode="auto">
          <a:xfrm>
            <a:off x="6429375" y="4716463"/>
            <a:ext cx="1439863" cy="504825"/>
          </a:xfrm>
          <a:prstGeom prst="ellipse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defTabSz="1041400"/>
            <a:r>
              <a:rPr lang="en-US" altLang="ko-KR" sz="1400">
                <a:solidFill>
                  <a:srgbClr val="333333"/>
                </a:solidFill>
                <a:latin typeface="Frutiger 57Cn"/>
                <a:ea typeface="산돌고딕 M"/>
                <a:cs typeface="산돌고딕 M"/>
              </a:rPr>
              <a:t>Market Share (Korea) 70% </a:t>
            </a:r>
          </a:p>
          <a:p>
            <a:pPr defTabSz="1041400"/>
            <a:r>
              <a:rPr lang="en-US" altLang="ko-KR" sz="1400">
                <a:solidFill>
                  <a:srgbClr val="333333"/>
                </a:solidFill>
                <a:latin typeface="Frutiger 57Cn"/>
                <a:ea typeface="산돌고딕 M"/>
                <a:cs typeface="산돌고딕 M"/>
              </a:rPr>
              <a:t>Market Share (Overseas) 15%</a:t>
            </a:r>
          </a:p>
        </p:txBody>
      </p:sp>
      <p:sp>
        <p:nvSpPr>
          <p:cNvPr id="21514" name="Oval 171"/>
          <p:cNvSpPr>
            <a:spLocks noChangeArrowheads="1"/>
          </p:cNvSpPr>
          <p:nvPr/>
        </p:nvSpPr>
        <p:spPr bwMode="auto">
          <a:xfrm>
            <a:off x="4483100" y="5437188"/>
            <a:ext cx="1439863" cy="504825"/>
          </a:xfrm>
          <a:prstGeom prst="ellipse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defTabSz="1041400"/>
            <a:r>
              <a:rPr lang="en-US" altLang="ko-KR" sz="1800" b="1">
                <a:solidFill>
                  <a:srgbClr val="1C1C1C"/>
                </a:solidFill>
                <a:latin typeface="Univers Condensed"/>
              </a:rPr>
              <a:t>Earphones, </a:t>
            </a:r>
          </a:p>
          <a:p>
            <a:pPr defTabSz="1041400"/>
            <a:r>
              <a:rPr lang="en-US" altLang="ko-KR" sz="1800" b="1">
                <a:solidFill>
                  <a:srgbClr val="1C1C1C"/>
                </a:solidFill>
                <a:latin typeface="Univers Condensed"/>
              </a:rPr>
              <a:t>Headphones</a:t>
            </a:r>
          </a:p>
        </p:txBody>
      </p:sp>
      <p:sp>
        <p:nvSpPr>
          <p:cNvPr id="21515" name="Oval 172"/>
          <p:cNvSpPr>
            <a:spLocks noChangeArrowheads="1"/>
          </p:cNvSpPr>
          <p:nvPr/>
        </p:nvSpPr>
        <p:spPr bwMode="auto">
          <a:xfrm>
            <a:off x="6429375" y="5508625"/>
            <a:ext cx="1439863" cy="504825"/>
          </a:xfrm>
          <a:prstGeom prst="ellipse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defTabSz="1041400"/>
            <a:r>
              <a:rPr lang="en-US" altLang="ko-KR" sz="1400">
                <a:solidFill>
                  <a:srgbClr val="333333"/>
                </a:solidFill>
                <a:latin typeface="Frutiger 57Cn"/>
                <a:ea typeface="산돌고딕 M"/>
                <a:cs typeface="산돌고딕 M"/>
              </a:rPr>
              <a:t>Market Share (Global) 30% </a:t>
            </a:r>
          </a:p>
        </p:txBody>
      </p:sp>
      <p:sp>
        <p:nvSpPr>
          <p:cNvPr id="21516" name="Oval 173"/>
          <p:cNvSpPr>
            <a:spLocks noChangeArrowheads="1"/>
          </p:cNvSpPr>
          <p:nvPr/>
        </p:nvSpPr>
        <p:spPr bwMode="auto">
          <a:xfrm>
            <a:off x="4483100" y="6227763"/>
            <a:ext cx="1439863" cy="504825"/>
          </a:xfrm>
          <a:prstGeom prst="ellipse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defTabSz="1041400"/>
            <a:r>
              <a:rPr lang="en-US" altLang="ko-KR" sz="1800" b="1">
                <a:solidFill>
                  <a:srgbClr val="1C1C1C"/>
                </a:solidFill>
                <a:latin typeface="Univers Condensed"/>
              </a:rPr>
              <a:t>Own Brand </a:t>
            </a:r>
            <a:br>
              <a:rPr lang="en-US" altLang="ko-KR" sz="1800" b="1">
                <a:solidFill>
                  <a:srgbClr val="1C1C1C"/>
                </a:solidFill>
                <a:latin typeface="Univers Condensed"/>
              </a:rPr>
            </a:br>
            <a:r>
              <a:rPr lang="en-US" altLang="ko-KR" sz="1800" b="1">
                <a:solidFill>
                  <a:srgbClr val="1C1C1C"/>
                </a:solidFill>
                <a:latin typeface="Univers Condensed"/>
              </a:rPr>
              <a:t>Business</a:t>
            </a:r>
          </a:p>
        </p:txBody>
      </p:sp>
      <p:sp>
        <p:nvSpPr>
          <p:cNvPr id="21517" name="Oval 174"/>
          <p:cNvSpPr>
            <a:spLocks noChangeArrowheads="1"/>
          </p:cNvSpPr>
          <p:nvPr/>
        </p:nvSpPr>
        <p:spPr bwMode="auto">
          <a:xfrm>
            <a:off x="6284913" y="6300788"/>
            <a:ext cx="2447925" cy="504825"/>
          </a:xfrm>
          <a:prstGeom prst="ellipse">
            <a:avLst/>
          </a:prstGeom>
          <a:noFill/>
          <a:ln w="19050" algn="ctr">
            <a:noFill/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defTabSz="1041400"/>
            <a:r>
              <a:rPr lang="en-US" altLang="ko-KR" sz="1400">
                <a:solidFill>
                  <a:srgbClr val="333333"/>
                </a:solidFill>
                <a:latin typeface="Frutiger 57Cn"/>
                <a:ea typeface="산돌고딕 M"/>
                <a:cs typeface="산돌고딕 M"/>
              </a:rPr>
              <a:t>Sales Growth Rate (every year) 110%  </a:t>
            </a:r>
          </a:p>
        </p:txBody>
      </p:sp>
      <p:sp>
        <p:nvSpPr>
          <p:cNvPr id="21518" name="Text Box 175"/>
          <p:cNvSpPr txBox="1">
            <a:spLocks noChangeArrowheads="1"/>
          </p:cNvSpPr>
          <p:nvPr/>
        </p:nvSpPr>
        <p:spPr bwMode="auto">
          <a:xfrm>
            <a:off x="1098550" y="5005388"/>
            <a:ext cx="792163" cy="217487"/>
          </a:xfrm>
          <a:prstGeom prst="rect">
            <a:avLst/>
          </a:prstGeom>
          <a:solidFill>
            <a:schemeClr val="bg1">
              <a:alpha val="2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200">
                <a:solidFill>
                  <a:srgbClr val="333333"/>
                </a:solidFill>
                <a:latin typeface="Frutiger 57Cn"/>
                <a:ea typeface="산돌고딕 M"/>
                <a:cs typeface="산돌고딕 M"/>
              </a:rPr>
              <a:t>U$ 240M</a:t>
            </a:r>
            <a:r>
              <a:rPr lang="en-US" altLang="ko-KR" sz="1200">
                <a:latin typeface="Frutiger 57Cn"/>
                <a:ea typeface="산돌고딕 M"/>
                <a:cs typeface="산돌고딕 M"/>
              </a:rPr>
              <a:t> </a:t>
            </a:r>
            <a:r>
              <a:rPr lang="en-US" altLang="ko-KR" sz="12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 </a:t>
            </a:r>
          </a:p>
        </p:txBody>
      </p:sp>
      <p:sp>
        <p:nvSpPr>
          <p:cNvPr id="21519" name="Text Box 176"/>
          <p:cNvSpPr txBox="1">
            <a:spLocks noChangeArrowheads="1"/>
          </p:cNvSpPr>
          <p:nvPr/>
        </p:nvSpPr>
        <p:spPr bwMode="auto">
          <a:xfrm>
            <a:off x="1962150" y="6700838"/>
            <a:ext cx="433388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2008 </a:t>
            </a:r>
          </a:p>
        </p:txBody>
      </p:sp>
      <p:sp>
        <p:nvSpPr>
          <p:cNvPr id="21520" name="Text Box 177"/>
          <p:cNvSpPr txBox="1">
            <a:spLocks noChangeArrowheads="1"/>
          </p:cNvSpPr>
          <p:nvPr/>
        </p:nvSpPr>
        <p:spPr bwMode="auto">
          <a:xfrm>
            <a:off x="2752725" y="6700838"/>
            <a:ext cx="433388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2009 </a:t>
            </a:r>
          </a:p>
        </p:txBody>
      </p:sp>
      <p:sp>
        <p:nvSpPr>
          <p:cNvPr id="21521" name="Text Box 178"/>
          <p:cNvSpPr txBox="1">
            <a:spLocks noChangeArrowheads="1"/>
          </p:cNvSpPr>
          <p:nvPr/>
        </p:nvSpPr>
        <p:spPr bwMode="auto">
          <a:xfrm>
            <a:off x="1817688" y="4714875"/>
            <a:ext cx="792162" cy="217488"/>
          </a:xfrm>
          <a:prstGeom prst="rect">
            <a:avLst/>
          </a:prstGeom>
          <a:solidFill>
            <a:schemeClr val="bg1">
              <a:alpha val="2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200">
                <a:solidFill>
                  <a:srgbClr val="FF0000"/>
                </a:solidFill>
                <a:latin typeface="Frutiger 57Cn"/>
                <a:ea typeface="산돌고딕 M"/>
                <a:cs typeface="산돌고딕 M"/>
              </a:rPr>
              <a:t> </a:t>
            </a:r>
            <a:r>
              <a:rPr lang="en-US" altLang="ko-KR" sz="1200">
                <a:solidFill>
                  <a:srgbClr val="333333"/>
                </a:solidFill>
                <a:latin typeface="Frutiger 57Cn"/>
                <a:ea typeface="산돌고딕 M"/>
                <a:cs typeface="산돌고딕 M"/>
              </a:rPr>
              <a:t>U$ 270M  </a:t>
            </a:r>
          </a:p>
        </p:txBody>
      </p:sp>
      <p:sp>
        <p:nvSpPr>
          <p:cNvPr id="21522" name="Text Box 179"/>
          <p:cNvSpPr txBox="1">
            <a:spLocks noChangeArrowheads="1"/>
          </p:cNvSpPr>
          <p:nvPr/>
        </p:nvSpPr>
        <p:spPr bwMode="auto">
          <a:xfrm>
            <a:off x="2559050" y="5114925"/>
            <a:ext cx="719138" cy="134938"/>
          </a:xfrm>
          <a:prstGeom prst="rect">
            <a:avLst/>
          </a:prstGeom>
          <a:solidFill>
            <a:schemeClr val="bg1">
              <a:alpha val="2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algn="ctr" defTabSz="1041400">
              <a:lnSpc>
                <a:spcPct val="55000"/>
              </a:lnSpc>
              <a:spcBef>
                <a:spcPct val="50000"/>
              </a:spcBef>
            </a:pPr>
            <a:r>
              <a:rPr lang="en-US" altLang="ko-KR" sz="1200">
                <a:solidFill>
                  <a:schemeClr val="tx1"/>
                </a:solidFill>
                <a:latin typeface="Frutiger 57Cn"/>
                <a:ea typeface="산돌고딕 M"/>
                <a:cs typeface="산돌고딕 M"/>
              </a:rPr>
              <a:t> U$ 240M</a:t>
            </a:r>
            <a:endParaRPr lang="en-US" altLang="ko-KR" sz="90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sp>
        <p:nvSpPr>
          <p:cNvPr id="21524" name="Text Box 177"/>
          <p:cNvSpPr txBox="1">
            <a:spLocks noChangeArrowheads="1"/>
          </p:cNvSpPr>
          <p:nvPr/>
        </p:nvSpPr>
        <p:spPr bwMode="auto">
          <a:xfrm>
            <a:off x="3544888" y="6707188"/>
            <a:ext cx="433387" cy="2476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2010 </a:t>
            </a:r>
          </a:p>
        </p:txBody>
      </p:sp>
      <p:sp>
        <p:nvSpPr>
          <p:cNvPr id="21525" name="Text Box 179"/>
          <p:cNvSpPr txBox="1">
            <a:spLocks noChangeArrowheads="1"/>
          </p:cNvSpPr>
          <p:nvPr/>
        </p:nvSpPr>
        <p:spPr bwMode="auto">
          <a:xfrm>
            <a:off x="3330575" y="4887913"/>
            <a:ext cx="1008063" cy="134937"/>
          </a:xfrm>
          <a:prstGeom prst="rect">
            <a:avLst/>
          </a:prstGeom>
          <a:solidFill>
            <a:schemeClr val="bg1">
              <a:alpha val="20000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algn="ctr" defTabSz="1041400">
              <a:lnSpc>
                <a:spcPct val="55000"/>
              </a:lnSpc>
              <a:spcBef>
                <a:spcPct val="50000"/>
              </a:spcBef>
            </a:pPr>
            <a:r>
              <a:rPr lang="en-US" altLang="ko-KR" sz="1200">
                <a:solidFill>
                  <a:schemeClr val="tx1"/>
                </a:solidFill>
                <a:latin typeface="Frutiger 57Cn"/>
                <a:ea typeface="산돌고딕 M"/>
                <a:cs typeface="산돌고딕 M"/>
              </a:rPr>
              <a:t> U$ 258M</a:t>
            </a:r>
            <a:endParaRPr lang="en-US" altLang="ko-KR" sz="900">
              <a:solidFill>
                <a:schemeClr val="tx1"/>
              </a:solidFill>
              <a:latin typeface="HY견고딕" pitchFamily="18" charset="-127"/>
              <a:ea typeface="HY견고딕" pitchFamily="18" charset="-127"/>
            </a:endParaRPr>
          </a:p>
        </p:txBody>
      </p:sp>
      <p:pic>
        <p:nvPicPr>
          <p:cNvPr id="21526" name="Picture 22"/>
          <p:cNvPicPr>
            <a:picLocks noChangeAspect="1" noChangeArrowheads="1"/>
          </p:cNvPicPr>
          <p:nvPr/>
        </p:nvPicPr>
        <p:blipFill>
          <a:blip r:embed="rId3" cstate="print"/>
          <a:srcRect l="47231" t="45291" r="47231" b="39171"/>
          <a:stretch>
            <a:fillRect/>
          </a:stretch>
        </p:blipFill>
        <p:spPr bwMode="auto">
          <a:xfrm>
            <a:off x="3308350" y="5064125"/>
            <a:ext cx="1004888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9" name="Picture 333" descr="ppt08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10696576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0" name="Text Box 319"/>
          <p:cNvSpPr txBox="1">
            <a:spLocks noChangeArrowheads="1"/>
          </p:cNvSpPr>
          <p:nvPr/>
        </p:nvSpPr>
        <p:spPr bwMode="auto">
          <a:xfrm>
            <a:off x="8010525" y="196850"/>
            <a:ext cx="2592388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algn="r" defTabSz="1041400">
              <a:lnSpc>
                <a:spcPct val="85000"/>
              </a:lnSpc>
            </a:pPr>
            <a:r>
              <a:rPr lang="en-US" altLang="ko-KR" sz="2400">
                <a:solidFill>
                  <a:srgbClr val="333333"/>
                </a:solidFill>
                <a:latin typeface="Gill Sans MT"/>
              </a:rPr>
              <a:t>Global Network</a:t>
            </a:r>
          </a:p>
        </p:txBody>
      </p:sp>
      <p:sp>
        <p:nvSpPr>
          <p:cNvPr id="22531" name="Oval 320"/>
          <p:cNvSpPr>
            <a:spLocks noChangeArrowheads="1"/>
          </p:cNvSpPr>
          <p:nvPr/>
        </p:nvSpPr>
        <p:spPr bwMode="auto">
          <a:xfrm>
            <a:off x="4625975" y="3060700"/>
            <a:ext cx="130175" cy="130175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2532" name="Oval 321"/>
          <p:cNvSpPr>
            <a:spLocks noChangeArrowheads="1"/>
          </p:cNvSpPr>
          <p:nvPr/>
        </p:nvSpPr>
        <p:spPr bwMode="auto">
          <a:xfrm>
            <a:off x="4986338" y="3132138"/>
            <a:ext cx="130175" cy="130175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2533" name="Oval 322"/>
          <p:cNvSpPr>
            <a:spLocks noChangeArrowheads="1"/>
          </p:cNvSpPr>
          <p:nvPr/>
        </p:nvSpPr>
        <p:spPr bwMode="auto">
          <a:xfrm>
            <a:off x="5287963" y="3205163"/>
            <a:ext cx="130175" cy="130175"/>
          </a:xfrm>
          <a:prstGeom prst="ellipse">
            <a:avLst/>
          </a:prstGeom>
          <a:solidFill>
            <a:srgbClr val="5F5F5F"/>
          </a:solidFill>
          <a:ln w="9525" algn="ctr">
            <a:noFill/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2534" name="Oval 323"/>
          <p:cNvSpPr>
            <a:spLocks noChangeArrowheads="1"/>
          </p:cNvSpPr>
          <p:nvPr/>
        </p:nvSpPr>
        <p:spPr bwMode="auto">
          <a:xfrm>
            <a:off x="7434263" y="2844800"/>
            <a:ext cx="130175" cy="130175"/>
          </a:xfrm>
          <a:prstGeom prst="ellipse">
            <a:avLst/>
          </a:prstGeom>
          <a:solidFill>
            <a:srgbClr val="5F5F5F"/>
          </a:solidFill>
          <a:ln w="9525" algn="ctr">
            <a:noFill/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2535" name="Oval 324"/>
          <p:cNvSpPr>
            <a:spLocks noChangeArrowheads="1"/>
          </p:cNvSpPr>
          <p:nvPr/>
        </p:nvSpPr>
        <p:spPr bwMode="auto">
          <a:xfrm>
            <a:off x="4784725" y="3421063"/>
            <a:ext cx="130175" cy="130175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2536" name="Oval 325"/>
          <p:cNvSpPr>
            <a:spLocks noChangeArrowheads="1"/>
          </p:cNvSpPr>
          <p:nvPr/>
        </p:nvSpPr>
        <p:spPr bwMode="auto">
          <a:xfrm>
            <a:off x="4568825" y="3421063"/>
            <a:ext cx="130175" cy="130175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2537" name="Oval 326"/>
          <p:cNvSpPr>
            <a:spLocks noChangeArrowheads="1"/>
          </p:cNvSpPr>
          <p:nvPr/>
        </p:nvSpPr>
        <p:spPr bwMode="auto">
          <a:xfrm>
            <a:off x="4625975" y="3636963"/>
            <a:ext cx="130175" cy="130175"/>
          </a:xfrm>
          <a:prstGeom prst="ellipse">
            <a:avLst/>
          </a:prstGeom>
          <a:solidFill>
            <a:srgbClr val="666633"/>
          </a:solidFill>
          <a:ln w="9525" algn="ctr">
            <a:noFill/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2538" name="Oval 327"/>
          <p:cNvSpPr>
            <a:spLocks noChangeArrowheads="1"/>
          </p:cNvSpPr>
          <p:nvPr/>
        </p:nvSpPr>
        <p:spPr bwMode="auto">
          <a:xfrm>
            <a:off x="4856163" y="4730750"/>
            <a:ext cx="130175" cy="130175"/>
          </a:xfrm>
          <a:prstGeom prst="ellipse">
            <a:avLst/>
          </a:prstGeom>
          <a:solidFill>
            <a:srgbClr val="666633"/>
          </a:solidFill>
          <a:ln w="9525" algn="ctr">
            <a:noFill/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2539" name="Oval 328"/>
          <p:cNvSpPr>
            <a:spLocks noChangeArrowheads="1"/>
          </p:cNvSpPr>
          <p:nvPr/>
        </p:nvSpPr>
        <p:spPr bwMode="auto">
          <a:xfrm>
            <a:off x="4568825" y="4730750"/>
            <a:ext cx="130175" cy="130175"/>
          </a:xfrm>
          <a:prstGeom prst="ellipse">
            <a:avLst/>
          </a:prstGeom>
          <a:solidFill>
            <a:srgbClr val="FF0000"/>
          </a:solidFill>
          <a:ln w="9525" algn="ctr">
            <a:noFill/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2540" name="AutoShape 334"/>
          <p:cNvSpPr>
            <a:spLocks noChangeArrowheads="1"/>
          </p:cNvSpPr>
          <p:nvPr/>
        </p:nvSpPr>
        <p:spPr bwMode="auto">
          <a:xfrm>
            <a:off x="954088" y="757238"/>
            <a:ext cx="2881312" cy="1295400"/>
          </a:xfrm>
          <a:prstGeom prst="roundRect">
            <a:avLst>
              <a:gd name="adj" fmla="val 16667"/>
            </a:avLst>
          </a:prstGeom>
          <a:solidFill>
            <a:srgbClr val="FF6600">
              <a:alpha val="50195"/>
            </a:srgbClr>
          </a:solidFill>
          <a:ln w="6350" algn="ctr">
            <a:solidFill>
              <a:srgbClr val="FF3300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2541" name="Text Box 247"/>
          <p:cNvSpPr txBox="1">
            <a:spLocks noChangeArrowheads="1"/>
          </p:cNvSpPr>
          <p:nvPr/>
        </p:nvSpPr>
        <p:spPr bwMode="auto">
          <a:xfrm>
            <a:off x="1098550" y="1106488"/>
            <a:ext cx="2663825" cy="8747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lnSpc>
                <a:spcPct val="80000"/>
              </a:lnSpc>
              <a:spcBef>
                <a:spcPct val="50000"/>
              </a:spcBef>
            </a:pP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Employees : 2,500</a:t>
            </a:r>
          </a:p>
          <a:p>
            <a:pPr defTabSz="1041400">
              <a:lnSpc>
                <a:spcPct val="80000"/>
              </a:lnSpc>
              <a:spcBef>
                <a:spcPct val="50000"/>
              </a:spcBef>
            </a:pP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Capacity : Finished product – 5M pcs per month </a:t>
            </a:r>
          </a:p>
          <a:p>
            <a:pPr defTabSz="1041400">
              <a:lnSpc>
                <a:spcPct val="80000"/>
              </a:lnSpc>
              <a:spcBef>
                <a:spcPct val="50000"/>
              </a:spcBef>
            </a:pP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                  ISM - 3.5M pcs per month</a:t>
            </a:r>
          </a:p>
          <a:p>
            <a:pPr defTabSz="1041400">
              <a:lnSpc>
                <a:spcPct val="80000"/>
              </a:lnSpc>
              <a:spcBef>
                <a:spcPct val="50000"/>
              </a:spcBef>
            </a:pP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Product : Earphone, Remote, Headphone,</a:t>
            </a:r>
            <a:b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</a:b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                Headset, ISM, etc.              </a:t>
            </a:r>
          </a:p>
        </p:txBody>
      </p:sp>
      <p:sp>
        <p:nvSpPr>
          <p:cNvPr id="22542" name="Text Box 246"/>
          <p:cNvSpPr txBox="1">
            <a:spLocks noChangeArrowheads="1"/>
          </p:cNvSpPr>
          <p:nvPr/>
        </p:nvSpPr>
        <p:spPr bwMode="auto">
          <a:xfrm>
            <a:off x="1025525" y="819150"/>
            <a:ext cx="72072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200" b="1">
                <a:solidFill>
                  <a:schemeClr val="bg1"/>
                </a:solidFill>
                <a:latin typeface="Franklin Gothic Medium" pitchFamily="34" charset="0"/>
              </a:rPr>
              <a:t>TIANJIN </a:t>
            </a:r>
          </a:p>
        </p:txBody>
      </p:sp>
      <p:cxnSp>
        <p:nvCxnSpPr>
          <p:cNvPr id="22543" name="AutoShape 335"/>
          <p:cNvCxnSpPr>
            <a:cxnSpLocks noChangeShapeType="1"/>
            <a:stCxn id="22540" idx="3"/>
            <a:endCxn id="22547" idx="1"/>
          </p:cNvCxnSpPr>
          <p:nvPr/>
        </p:nvCxnSpPr>
        <p:spPr bwMode="auto">
          <a:xfrm flipH="1">
            <a:off x="3833813" y="1404938"/>
            <a:ext cx="1587" cy="1549400"/>
          </a:xfrm>
          <a:prstGeom prst="straightConnector1">
            <a:avLst/>
          </a:prstGeom>
          <a:noFill/>
          <a:ln w="9525">
            <a:noFill/>
            <a:round/>
            <a:headEnd/>
            <a:tailEnd/>
          </a:ln>
        </p:spPr>
      </p:cxnSp>
      <p:sp>
        <p:nvSpPr>
          <p:cNvPr id="22544" name="Line 336"/>
          <p:cNvSpPr>
            <a:spLocks noChangeShapeType="1"/>
          </p:cNvSpPr>
          <p:nvPr/>
        </p:nvSpPr>
        <p:spPr bwMode="auto">
          <a:xfrm>
            <a:off x="3475038" y="2052638"/>
            <a:ext cx="1223962" cy="10795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endParaRPr lang="ko-KR" altLang="en-US"/>
          </a:p>
        </p:txBody>
      </p:sp>
      <p:sp>
        <p:nvSpPr>
          <p:cNvPr id="22545" name="Text Box 273"/>
          <p:cNvSpPr txBox="1">
            <a:spLocks noChangeArrowheads="1"/>
          </p:cNvSpPr>
          <p:nvPr/>
        </p:nvSpPr>
        <p:spPr bwMode="auto">
          <a:xfrm>
            <a:off x="4986338" y="2844800"/>
            <a:ext cx="792162" cy="217488"/>
          </a:xfrm>
          <a:prstGeom prst="rect">
            <a:avLst/>
          </a:prstGeom>
          <a:solidFill>
            <a:schemeClr val="bg1">
              <a:alpha val="7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200">
                <a:solidFill>
                  <a:srgbClr val="5F5F5F"/>
                </a:solidFill>
                <a:latin typeface="Franklin Gothic Medium" pitchFamily="34" charset="0"/>
              </a:rPr>
              <a:t>HQ.(Seoul)</a:t>
            </a:r>
          </a:p>
        </p:txBody>
      </p:sp>
      <p:sp>
        <p:nvSpPr>
          <p:cNvPr id="22546" name="Text Box 274"/>
          <p:cNvSpPr txBox="1">
            <a:spLocks noChangeArrowheads="1"/>
          </p:cNvSpPr>
          <p:nvPr/>
        </p:nvSpPr>
        <p:spPr bwMode="auto">
          <a:xfrm>
            <a:off x="5419725" y="3275013"/>
            <a:ext cx="935038" cy="217487"/>
          </a:xfrm>
          <a:prstGeom prst="rect">
            <a:avLst/>
          </a:prstGeom>
          <a:solidFill>
            <a:schemeClr val="bg1">
              <a:alpha val="7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200">
                <a:solidFill>
                  <a:srgbClr val="5F5F5F"/>
                </a:solidFill>
                <a:latin typeface="Franklin Gothic Medium" pitchFamily="34" charset="0"/>
              </a:rPr>
              <a:t>Cresyn Japan</a:t>
            </a:r>
          </a:p>
        </p:txBody>
      </p:sp>
      <p:sp>
        <p:nvSpPr>
          <p:cNvPr id="22547" name="Text Box 284"/>
          <p:cNvSpPr txBox="1">
            <a:spLocks noChangeArrowheads="1"/>
          </p:cNvSpPr>
          <p:nvPr/>
        </p:nvSpPr>
        <p:spPr bwMode="auto">
          <a:xfrm>
            <a:off x="3833813" y="2844800"/>
            <a:ext cx="1008062" cy="217488"/>
          </a:xfrm>
          <a:prstGeom prst="rect">
            <a:avLst/>
          </a:prstGeom>
          <a:solidFill>
            <a:schemeClr val="bg1">
              <a:alpha val="7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algn="r" defTabSz="1041400">
              <a:spcBef>
                <a:spcPct val="50000"/>
              </a:spcBef>
            </a:pPr>
            <a:r>
              <a:rPr lang="en-US" altLang="ko-KR" sz="1200">
                <a:solidFill>
                  <a:srgbClr val="5F5F5F"/>
                </a:solidFill>
                <a:latin typeface="Franklin Gothic Medium" pitchFamily="34" charset="0"/>
              </a:rPr>
              <a:t>Cresyn Tianjin</a:t>
            </a:r>
          </a:p>
        </p:txBody>
      </p:sp>
      <p:sp>
        <p:nvSpPr>
          <p:cNvPr id="22548" name="Text Box 286"/>
          <p:cNvSpPr txBox="1">
            <a:spLocks noChangeArrowheads="1"/>
          </p:cNvSpPr>
          <p:nvPr/>
        </p:nvSpPr>
        <p:spPr bwMode="auto">
          <a:xfrm>
            <a:off x="3402013" y="3563938"/>
            <a:ext cx="1223962" cy="217487"/>
          </a:xfrm>
          <a:prstGeom prst="rect">
            <a:avLst/>
          </a:prstGeom>
          <a:solidFill>
            <a:schemeClr val="bg1">
              <a:alpha val="7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algn="r" defTabSz="1041400">
              <a:spcBef>
                <a:spcPct val="50000"/>
              </a:spcBef>
            </a:pPr>
            <a:r>
              <a:rPr lang="en-US" altLang="ko-KR" sz="1200">
                <a:solidFill>
                  <a:srgbClr val="5F5F5F"/>
                </a:solidFill>
                <a:latin typeface="Franklin Gothic Medium" pitchFamily="34" charset="0"/>
              </a:rPr>
              <a:t>Leevin Dongguan</a:t>
            </a:r>
          </a:p>
        </p:txBody>
      </p:sp>
      <p:sp>
        <p:nvSpPr>
          <p:cNvPr id="22549" name="Text Box 289"/>
          <p:cNvSpPr txBox="1">
            <a:spLocks noChangeArrowheads="1"/>
          </p:cNvSpPr>
          <p:nvPr/>
        </p:nvSpPr>
        <p:spPr bwMode="auto">
          <a:xfrm>
            <a:off x="3475038" y="4500563"/>
            <a:ext cx="1150937" cy="217487"/>
          </a:xfrm>
          <a:prstGeom prst="rect">
            <a:avLst/>
          </a:prstGeom>
          <a:solidFill>
            <a:schemeClr val="bg1">
              <a:alpha val="7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algn="r" defTabSz="1041400">
              <a:spcBef>
                <a:spcPct val="50000"/>
              </a:spcBef>
            </a:pPr>
            <a:r>
              <a:rPr lang="en-US" altLang="ko-KR" sz="1200">
                <a:solidFill>
                  <a:srgbClr val="5F5F5F"/>
                </a:solidFill>
                <a:latin typeface="Franklin Gothic Medium" pitchFamily="34" charset="0"/>
              </a:rPr>
              <a:t>Cresyn Indonesia</a:t>
            </a:r>
          </a:p>
        </p:txBody>
      </p:sp>
      <p:sp>
        <p:nvSpPr>
          <p:cNvPr id="22550" name="Text Box 290"/>
          <p:cNvSpPr txBox="1">
            <a:spLocks noChangeArrowheads="1"/>
          </p:cNvSpPr>
          <p:nvPr/>
        </p:nvSpPr>
        <p:spPr bwMode="auto">
          <a:xfrm>
            <a:off x="4843463" y="4500563"/>
            <a:ext cx="1223962" cy="217487"/>
          </a:xfrm>
          <a:prstGeom prst="rect">
            <a:avLst/>
          </a:prstGeom>
          <a:solidFill>
            <a:schemeClr val="bg1">
              <a:alpha val="69019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algn="r" defTabSz="1041400">
              <a:spcBef>
                <a:spcPct val="50000"/>
              </a:spcBef>
            </a:pPr>
            <a:r>
              <a:rPr lang="en-US" altLang="ko-KR" sz="1200">
                <a:solidFill>
                  <a:srgbClr val="5F5F5F"/>
                </a:solidFill>
                <a:latin typeface="Franklin Gothic Medium" pitchFamily="34" charset="0"/>
              </a:rPr>
              <a:t>Longvin Indonesia</a:t>
            </a:r>
          </a:p>
        </p:txBody>
      </p:sp>
      <p:sp>
        <p:nvSpPr>
          <p:cNvPr id="22551" name="Text Box 292"/>
          <p:cNvSpPr txBox="1">
            <a:spLocks noChangeArrowheads="1"/>
          </p:cNvSpPr>
          <p:nvPr/>
        </p:nvSpPr>
        <p:spPr bwMode="auto">
          <a:xfrm>
            <a:off x="6859588" y="2627313"/>
            <a:ext cx="935037" cy="217487"/>
          </a:xfrm>
          <a:prstGeom prst="rect">
            <a:avLst/>
          </a:prstGeom>
          <a:solidFill>
            <a:schemeClr val="bg1">
              <a:alpha val="7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200">
                <a:solidFill>
                  <a:srgbClr val="5F5F5F"/>
                </a:solidFill>
                <a:latin typeface="Franklin Gothic Medium" pitchFamily="34" charset="0"/>
              </a:rPr>
              <a:t>Phiaton Corp</a:t>
            </a:r>
          </a:p>
        </p:txBody>
      </p:sp>
      <p:sp>
        <p:nvSpPr>
          <p:cNvPr id="22552" name="Text Box 296"/>
          <p:cNvSpPr txBox="1">
            <a:spLocks noChangeArrowheads="1"/>
          </p:cNvSpPr>
          <p:nvPr/>
        </p:nvSpPr>
        <p:spPr bwMode="auto">
          <a:xfrm>
            <a:off x="3402013" y="3346450"/>
            <a:ext cx="1081087" cy="217488"/>
          </a:xfrm>
          <a:prstGeom prst="rect">
            <a:avLst/>
          </a:prstGeom>
          <a:solidFill>
            <a:schemeClr val="bg1">
              <a:alpha val="7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algn="r" defTabSz="1041400">
              <a:spcBef>
                <a:spcPct val="50000"/>
              </a:spcBef>
            </a:pPr>
            <a:r>
              <a:rPr lang="en-US" altLang="ko-KR" sz="1200">
                <a:solidFill>
                  <a:srgbClr val="5F5F5F"/>
                </a:solidFill>
                <a:latin typeface="Franklin Gothic Medium" pitchFamily="34" charset="0"/>
              </a:rPr>
              <a:t>Cresyn Heyuan</a:t>
            </a:r>
          </a:p>
        </p:txBody>
      </p:sp>
      <p:sp>
        <p:nvSpPr>
          <p:cNvPr id="22553" name="AutoShape 337"/>
          <p:cNvSpPr>
            <a:spLocks noChangeArrowheads="1"/>
          </p:cNvSpPr>
          <p:nvPr/>
        </p:nvSpPr>
        <p:spPr bwMode="auto">
          <a:xfrm>
            <a:off x="5491163" y="1189038"/>
            <a:ext cx="1944687" cy="1008062"/>
          </a:xfrm>
          <a:prstGeom prst="roundRect">
            <a:avLst>
              <a:gd name="adj" fmla="val 16667"/>
            </a:avLst>
          </a:prstGeom>
          <a:solidFill>
            <a:schemeClr val="bg2">
              <a:alpha val="50195"/>
            </a:schemeClr>
          </a:solidFill>
          <a:ln w="6350" algn="ctr">
            <a:solidFill>
              <a:srgbClr val="5F5F5F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2554" name="Text Box 304"/>
          <p:cNvSpPr txBox="1">
            <a:spLocks noChangeArrowheads="1"/>
          </p:cNvSpPr>
          <p:nvPr/>
        </p:nvSpPr>
        <p:spPr bwMode="auto">
          <a:xfrm>
            <a:off x="5562600" y="1274763"/>
            <a:ext cx="1150938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200" b="1">
                <a:solidFill>
                  <a:schemeClr val="bg1"/>
                </a:solidFill>
                <a:latin typeface="Franklin Gothic Medium" pitchFamily="34" charset="0"/>
              </a:rPr>
              <a:t>YOKOHAMA</a:t>
            </a:r>
          </a:p>
        </p:txBody>
      </p:sp>
      <p:sp>
        <p:nvSpPr>
          <p:cNvPr id="22555" name="Text Box 305"/>
          <p:cNvSpPr txBox="1">
            <a:spLocks noChangeArrowheads="1"/>
          </p:cNvSpPr>
          <p:nvPr/>
        </p:nvSpPr>
        <p:spPr bwMode="auto">
          <a:xfrm>
            <a:off x="5634038" y="1620838"/>
            <a:ext cx="1800225" cy="4778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lnSpc>
                <a:spcPct val="80000"/>
              </a:lnSpc>
              <a:spcBef>
                <a:spcPct val="50000"/>
              </a:spcBef>
            </a:pP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 - Sales for Japan customers </a:t>
            </a:r>
          </a:p>
          <a:p>
            <a:pPr defTabSz="1041400">
              <a:lnSpc>
                <a:spcPct val="80000"/>
              </a:lnSpc>
              <a:spcBef>
                <a:spcPct val="50000"/>
              </a:spcBef>
            </a:pP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 - Management of import </a:t>
            </a:r>
            <a:b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</a:b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   and export</a:t>
            </a:r>
          </a:p>
        </p:txBody>
      </p:sp>
      <p:sp>
        <p:nvSpPr>
          <p:cNvPr id="22556" name="Line 338"/>
          <p:cNvSpPr>
            <a:spLocks noChangeShapeType="1"/>
          </p:cNvSpPr>
          <p:nvPr/>
        </p:nvSpPr>
        <p:spPr bwMode="auto">
          <a:xfrm flipV="1">
            <a:off x="5346700" y="2197100"/>
            <a:ext cx="1655763" cy="1079500"/>
          </a:xfrm>
          <a:prstGeom prst="line">
            <a:avLst/>
          </a:prstGeom>
          <a:noFill/>
          <a:ln w="9525">
            <a:solidFill>
              <a:srgbClr val="5F5F5F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endParaRPr lang="ko-KR" altLang="en-US"/>
          </a:p>
        </p:txBody>
      </p:sp>
      <p:sp>
        <p:nvSpPr>
          <p:cNvPr id="22557" name="AutoShape 339"/>
          <p:cNvSpPr>
            <a:spLocks noChangeArrowheads="1"/>
          </p:cNvSpPr>
          <p:nvPr/>
        </p:nvSpPr>
        <p:spPr bwMode="auto">
          <a:xfrm>
            <a:off x="8370888" y="1331913"/>
            <a:ext cx="1728787" cy="1081087"/>
          </a:xfrm>
          <a:prstGeom prst="roundRect">
            <a:avLst>
              <a:gd name="adj" fmla="val 16667"/>
            </a:avLst>
          </a:prstGeom>
          <a:solidFill>
            <a:schemeClr val="bg2">
              <a:alpha val="50195"/>
            </a:schemeClr>
          </a:solidFill>
          <a:ln w="6350" algn="ctr">
            <a:solidFill>
              <a:srgbClr val="5F5F5F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2558" name="Text Box 301"/>
          <p:cNvSpPr txBox="1">
            <a:spLocks noChangeArrowheads="1"/>
          </p:cNvSpPr>
          <p:nvPr/>
        </p:nvSpPr>
        <p:spPr bwMode="auto">
          <a:xfrm>
            <a:off x="8442325" y="1404938"/>
            <a:ext cx="11525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200" b="1">
                <a:solidFill>
                  <a:schemeClr val="bg1"/>
                </a:solidFill>
                <a:latin typeface="Franklin Gothic Medium" pitchFamily="34" charset="0"/>
              </a:rPr>
              <a:t>CALIFORNIA</a:t>
            </a:r>
          </a:p>
        </p:txBody>
      </p:sp>
      <p:sp>
        <p:nvSpPr>
          <p:cNvPr id="22559" name="Text Box 302"/>
          <p:cNvSpPr txBox="1">
            <a:spLocks noChangeArrowheads="1"/>
          </p:cNvSpPr>
          <p:nvPr/>
        </p:nvSpPr>
        <p:spPr bwMode="auto">
          <a:xfrm>
            <a:off x="8513763" y="1692275"/>
            <a:ext cx="1800225" cy="676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lnSpc>
                <a:spcPct val="80000"/>
              </a:lnSpc>
              <a:spcBef>
                <a:spcPct val="50000"/>
              </a:spcBef>
            </a:pP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 - Sales for USA market </a:t>
            </a:r>
          </a:p>
          <a:p>
            <a:pPr defTabSz="1041400">
              <a:lnSpc>
                <a:spcPct val="80000"/>
              </a:lnSpc>
              <a:spcBef>
                <a:spcPct val="50000"/>
              </a:spcBef>
            </a:pP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 - Marketing activity</a:t>
            </a:r>
          </a:p>
          <a:p>
            <a:pPr defTabSz="1041400">
              <a:lnSpc>
                <a:spcPct val="80000"/>
              </a:lnSpc>
              <a:spcBef>
                <a:spcPct val="50000"/>
              </a:spcBef>
            </a:pP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 - Management of import </a:t>
            </a:r>
            <a:b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</a:b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   and export</a:t>
            </a:r>
          </a:p>
        </p:txBody>
      </p:sp>
      <p:sp>
        <p:nvSpPr>
          <p:cNvPr id="22560" name="Line 340"/>
          <p:cNvSpPr>
            <a:spLocks noChangeShapeType="1"/>
          </p:cNvSpPr>
          <p:nvPr/>
        </p:nvSpPr>
        <p:spPr bwMode="auto">
          <a:xfrm flipV="1">
            <a:off x="7507288" y="2413000"/>
            <a:ext cx="1871662" cy="503238"/>
          </a:xfrm>
          <a:prstGeom prst="line">
            <a:avLst/>
          </a:prstGeom>
          <a:noFill/>
          <a:ln w="9525">
            <a:solidFill>
              <a:srgbClr val="5F5F5F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endParaRPr lang="ko-KR" altLang="en-US"/>
          </a:p>
        </p:txBody>
      </p:sp>
      <p:sp>
        <p:nvSpPr>
          <p:cNvPr id="22561" name="AutoShape 341"/>
          <p:cNvSpPr>
            <a:spLocks noChangeArrowheads="1"/>
          </p:cNvSpPr>
          <p:nvPr/>
        </p:nvSpPr>
        <p:spPr bwMode="auto">
          <a:xfrm>
            <a:off x="6715125" y="3781425"/>
            <a:ext cx="2087563" cy="1223963"/>
          </a:xfrm>
          <a:prstGeom prst="roundRect">
            <a:avLst>
              <a:gd name="adj" fmla="val 16667"/>
            </a:avLst>
          </a:prstGeom>
          <a:solidFill>
            <a:srgbClr val="FF6600">
              <a:alpha val="59999"/>
            </a:srgbClr>
          </a:solidFill>
          <a:ln w="6350" algn="ctr">
            <a:solidFill>
              <a:srgbClr val="FF3300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2562" name="Text Box 263"/>
          <p:cNvSpPr txBox="1">
            <a:spLocks noChangeArrowheads="1"/>
          </p:cNvSpPr>
          <p:nvPr/>
        </p:nvSpPr>
        <p:spPr bwMode="auto">
          <a:xfrm>
            <a:off x="6786563" y="3852863"/>
            <a:ext cx="122396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200" b="1">
                <a:solidFill>
                  <a:schemeClr val="bg1"/>
                </a:solidFill>
                <a:latin typeface="Franklin Gothic Medium" pitchFamily="34" charset="0"/>
              </a:rPr>
              <a:t>DONGGUAN</a:t>
            </a:r>
          </a:p>
        </p:txBody>
      </p:sp>
      <p:sp>
        <p:nvSpPr>
          <p:cNvPr id="22563" name="Text Box 264"/>
          <p:cNvSpPr txBox="1">
            <a:spLocks noChangeArrowheads="1"/>
          </p:cNvSpPr>
          <p:nvPr/>
        </p:nvSpPr>
        <p:spPr bwMode="auto">
          <a:xfrm>
            <a:off x="6858000" y="4140200"/>
            <a:ext cx="1800225" cy="796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Employees : 2,500</a:t>
            </a:r>
          </a:p>
          <a:p>
            <a:pPr defTabSz="1041400">
              <a:spcBef>
                <a:spcPct val="50000"/>
              </a:spcBef>
            </a:pP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Capacity : 6M pcs per month </a:t>
            </a:r>
          </a:p>
          <a:p>
            <a:pPr defTabSz="1041400">
              <a:spcBef>
                <a:spcPct val="50000"/>
              </a:spcBef>
            </a:pP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Products : Earphones, Remote,</a:t>
            </a:r>
            <a:b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</a:b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                  Headphone, Headset</a:t>
            </a:r>
          </a:p>
        </p:txBody>
      </p:sp>
      <p:sp>
        <p:nvSpPr>
          <p:cNvPr id="22564" name="Line 342"/>
          <p:cNvSpPr>
            <a:spLocks noChangeShapeType="1"/>
          </p:cNvSpPr>
          <p:nvPr/>
        </p:nvSpPr>
        <p:spPr bwMode="auto">
          <a:xfrm>
            <a:off x="4841875" y="3492500"/>
            <a:ext cx="1873250" cy="10080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endParaRPr lang="ko-KR" altLang="en-US"/>
          </a:p>
        </p:txBody>
      </p:sp>
      <p:sp>
        <p:nvSpPr>
          <p:cNvPr id="22565" name="AutoShape 343"/>
          <p:cNvSpPr>
            <a:spLocks noChangeArrowheads="1"/>
          </p:cNvSpPr>
          <p:nvPr/>
        </p:nvSpPr>
        <p:spPr bwMode="auto">
          <a:xfrm>
            <a:off x="1530350" y="5580063"/>
            <a:ext cx="2663825" cy="1439862"/>
          </a:xfrm>
          <a:prstGeom prst="roundRect">
            <a:avLst>
              <a:gd name="adj" fmla="val 16667"/>
            </a:avLst>
          </a:prstGeom>
          <a:solidFill>
            <a:srgbClr val="FF6600">
              <a:alpha val="59999"/>
            </a:srgbClr>
          </a:solidFill>
          <a:ln w="6350" algn="ctr">
            <a:solidFill>
              <a:srgbClr val="FF3300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2566" name="Text Box 253"/>
          <p:cNvSpPr txBox="1">
            <a:spLocks noChangeArrowheads="1"/>
          </p:cNvSpPr>
          <p:nvPr/>
        </p:nvSpPr>
        <p:spPr bwMode="auto">
          <a:xfrm>
            <a:off x="1603375" y="5675313"/>
            <a:ext cx="13684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200" b="1">
                <a:solidFill>
                  <a:schemeClr val="bg1"/>
                </a:solidFill>
                <a:latin typeface="Franklin Gothic Medium" pitchFamily="34" charset="0"/>
              </a:rPr>
              <a:t>INDONESIA</a:t>
            </a:r>
          </a:p>
        </p:txBody>
      </p:sp>
      <p:sp>
        <p:nvSpPr>
          <p:cNvPr id="22567" name="Text Box 254"/>
          <p:cNvSpPr txBox="1">
            <a:spLocks noChangeArrowheads="1"/>
          </p:cNvSpPr>
          <p:nvPr/>
        </p:nvSpPr>
        <p:spPr bwMode="auto">
          <a:xfrm>
            <a:off x="1674813" y="5940425"/>
            <a:ext cx="2447925" cy="10064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lnSpc>
                <a:spcPct val="90000"/>
              </a:lnSpc>
              <a:spcBef>
                <a:spcPct val="50000"/>
              </a:spcBef>
            </a:pP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Employees : 2,100</a:t>
            </a:r>
          </a:p>
          <a:p>
            <a:pPr defTabSz="1041400">
              <a:lnSpc>
                <a:spcPct val="90000"/>
              </a:lnSpc>
              <a:spcBef>
                <a:spcPct val="50000"/>
              </a:spcBef>
            </a:pP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Capacity : </a:t>
            </a:r>
            <a:b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</a:b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     Finished product – 5.5M pcs per month  </a:t>
            </a:r>
            <a:b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</a:b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     Receiver Unit - 10M pcs per month</a:t>
            </a:r>
          </a:p>
          <a:p>
            <a:pPr defTabSz="1041400">
              <a:lnSpc>
                <a:spcPct val="90000"/>
              </a:lnSpc>
              <a:spcBef>
                <a:spcPct val="50000"/>
              </a:spcBef>
            </a:pP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Product : Earphone, Headphone, Headset, </a:t>
            </a:r>
            <a:b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</a:b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                 Receiver Unit, etc</a:t>
            </a:r>
          </a:p>
        </p:txBody>
      </p:sp>
      <p:sp>
        <p:nvSpPr>
          <p:cNvPr id="22568" name="Line 344"/>
          <p:cNvSpPr>
            <a:spLocks noChangeShapeType="1"/>
          </p:cNvSpPr>
          <p:nvPr/>
        </p:nvSpPr>
        <p:spPr bwMode="auto">
          <a:xfrm flipV="1">
            <a:off x="2825750" y="4789488"/>
            <a:ext cx="1800225" cy="79057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endParaRPr lang="ko-KR" altLang="en-US"/>
          </a:p>
        </p:txBody>
      </p:sp>
      <p:sp>
        <p:nvSpPr>
          <p:cNvPr id="22569" name="AutoShape 345"/>
          <p:cNvSpPr>
            <a:spLocks noChangeArrowheads="1"/>
          </p:cNvSpPr>
          <p:nvPr/>
        </p:nvSpPr>
        <p:spPr bwMode="auto">
          <a:xfrm>
            <a:off x="377825" y="2268538"/>
            <a:ext cx="2520950" cy="1223962"/>
          </a:xfrm>
          <a:prstGeom prst="roundRect">
            <a:avLst>
              <a:gd name="adj" fmla="val 16667"/>
            </a:avLst>
          </a:prstGeom>
          <a:solidFill>
            <a:srgbClr val="FF6600">
              <a:alpha val="50195"/>
            </a:srgbClr>
          </a:solidFill>
          <a:ln w="6350" algn="ctr">
            <a:solidFill>
              <a:srgbClr val="FF3300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2570" name="Text Box 250"/>
          <p:cNvSpPr txBox="1">
            <a:spLocks noChangeArrowheads="1"/>
          </p:cNvSpPr>
          <p:nvPr/>
        </p:nvSpPr>
        <p:spPr bwMode="auto">
          <a:xfrm>
            <a:off x="433388" y="2341563"/>
            <a:ext cx="10795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200" b="1">
                <a:solidFill>
                  <a:schemeClr val="bg1"/>
                </a:solidFill>
                <a:latin typeface="Franklin Gothic Medium" pitchFamily="34" charset="0"/>
              </a:rPr>
              <a:t>HEYUAN </a:t>
            </a:r>
          </a:p>
        </p:txBody>
      </p:sp>
      <p:sp>
        <p:nvSpPr>
          <p:cNvPr id="22571" name="Text Box 251"/>
          <p:cNvSpPr txBox="1">
            <a:spLocks noChangeArrowheads="1"/>
          </p:cNvSpPr>
          <p:nvPr/>
        </p:nvSpPr>
        <p:spPr bwMode="auto">
          <a:xfrm>
            <a:off x="504825" y="2628900"/>
            <a:ext cx="2311400" cy="7969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Employees : 2,500</a:t>
            </a:r>
          </a:p>
          <a:p>
            <a:pPr defTabSz="1041400">
              <a:spcBef>
                <a:spcPct val="50000"/>
              </a:spcBef>
            </a:pP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Capacity : 6M pcs per month </a:t>
            </a:r>
          </a:p>
          <a:p>
            <a:pPr defTabSz="1041400">
              <a:spcBef>
                <a:spcPct val="50000"/>
              </a:spcBef>
            </a:pP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Product : Earphone, Headphone, Headset,  </a:t>
            </a:r>
            <a:b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</a:b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                Bluetooth, Charger, etc.</a:t>
            </a:r>
          </a:p>
        </p:txBody>
      </p:sp>
      <p:sp>
        <p:nvSpPr>
          <p:cNvPr id="22572" name="Line 346"/>
          <p:cNvSpPr>
            <a:spLocks noChangeShapeType="1"/>
          </p:cNvSpPr>
          <p:nvPr/>
        </p:nvSpPr>
        <p:spPr bwMode="auto">
          <a:xfrm>
            <a:off x="2898775" y="2628900"/>
            <a:ext cx="1727200" cy="863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endParaRPr lang="ko-KR" altLang="en-US"/>
          </a:p>
        </p:txBody>
      </p:sp>
      <p:sp>
        <p:nvSpPr>
          <p:cNvPr id="22573" name="AutoShape 347"/>
          <p:cNvSpPr>
            <a:spLocks noChangeArrowheads="1"/>
          </p:cNvSpPr>
          <p:nvPr/>
        </p:nvSpPr>
        <p:spPr bwMode="auto">
          <a:xfrm>
            <a:off x="954088" y="3997325"/>
            <a:ext cx="1871662" cy="1079500"/>
          </a:xfrm>
          <a:prstGeom prst="roundRect">
            <a:avLst>
              <a:gd name="adj" fmla="val 16667"/>
            </a:avLst>
          </a:prstGeom>
          <a:solidFill>
            <a:srgbClr val="808000">
              <a:alpha val="50195"/>
            </a:srgbClr>
          </a:solidFill>
          <a:ln w="6350" algn="ctr">
            <a:solidFill>
              <a:srgbClr val="666633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2574" name="Text Box 260"/>
          <p:cNvSpPr txBox="1">
            <a:spLocks noChangeArrowheads="1"/>
          </p:cNvSpPr>
          <p:nvPr/>
        </p:nvSpPr>
        <p:spPr bwMode="auto">
          <a:xfrm>
            <a:off x="1023938" y="4068763"/>
            <a:ext cx="746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200" b="1">
                <a:solidFill>
                  <a:schemeClr val="bg1"/>
                </a:solidFill>
                <a:latin typeface="Franklin Gothic Medium" pitchFamily="34" charset="0"/>
              </a:rPr>
              <a:t>LEEVIN </a:t>
            </a:r>
          </a:p>
        </p:txBody>
      </p:sp>
      <p:sp>
        <p:nvSpPr>
          <p:cNvPr id="22575" name="Text Box 261"/>
          <p:cNvSpPr txBox="1">
            <a:spLocks noChangeArrowheads="1"/>
          </p:cNvSpPr>
          <p:nvPr/>
        </p:nvSpPr>
        <p:spPr bwMode="auto">
          <a:xfrm>
            <a:off x="1096963" y="4359275"/>
            <a:ext cx="1862137" cy="644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Employees : 500</a:t>
            </a:r>
          </a:p>
          <a:p>
            <a:pPr defTabSz="1041400">
              <a:spcBef>
                <a:spcPct val="50000"/>
              </a:spcBef>
            </a:pP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Capacity : 15M m per month </a:t>
            </a:r>
          </a:p>
          <a:p>
            <a:pPr defTabSz="1041400">
              <a:spcBef>
                <a:spcPct val="50000"/>
              </a:spcBef>
            </a:pP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Product : Cord Wire</a:t>
            </a:r>
          </a:p>
        </p:txBody>
      </p:sp>
      <p:sp>
        <p:nvSpPr>
          <p:cNvPr id="22576" name="Line 348"/>
          <p:cNvSpPr>
            <a:spLocks noChangeShapeType="1"/>
          </p:cNvSpPr>
          <p:nvPr/>
        </p:nvSpPr>
        <p:spPr bwMode="auto">
          <a:xfrm flipV="1">
            <a:off x="2825750" y="3708400"/>
            <a:ext cx="1873250" cy="1079500"/>
          </a:xfrm>
          <a:prstGeom prst="line">
            <a:avLst/>
          </a:prstGeom>
          <a:noFill/>
          <a:ln w="9525">
            <a:solidFill>
              <a:srgbClr val="666633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endParaRPr lang="ko-KR" altLang="en-US"/>
          </a:p>
        </p:txBody>
      </p:sp>
      <p:sp>
        <p:nvSpPr>
          <p:cNvPr id="22577" name="AutoShape 349"/>
          <p:cNvSpPr>
            <a:spLocks noChangeArrowheads="1"/>
          </p:cNvSpPr>
          <p:nvPr/>
        </p:nvSpPr>
        <p:spPr bwMode="auto">
          <a:xfrm>
            <a:off x="5995988" y="5437188"/>
            <a:ext cx="1871662" cy="1079500"/>
          </a:xfrm>
          <a:prstGeom prst="roundRect">
            <a:avLst>
              <a:gd name="adj" fmla="val 16667"/>
            </a:avLst>
          </a:prstGeom>
          <a:solidFill>
            <a:srgbClr val="808000">
              <a:alpha val="50195"/>
            </a:srgbClr>
          </a:solidFill>
          <a:ln w="6350" algn="ctr">
            <a:solidFill>
              <a:srgbClr val="666633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2578" name="Text Box 266"/>
          <p:cNvSpPr txBox="1">
            <a:spLocks noChangeArrowheads="1"/>
          </p:cNvSpPr>
          <p:nvPr/>
        </p:nvSpPr>
        <p:spPr bwMode="auto">
          <a:xfrm>
            <a:off x="6067425" y="5511800"/>
            <a:ext cx="939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ko-KR" sz="1200" b="1">
                <a:solidFill>
                  <a:schemeClr val="bg1"/>
                </a:solidFill>
                <a:latin typeface="Franklin Gothic Medium" pitchFamily="34" charset="0"/>
              </a:rPr>
              <a:t>LONGVIN </a:t>
            </a:r>
          </a:p>
        </p:txBody>
      </p:sp>
      <p:sp>
        <p:nvSpPr>
          <p:cNvPr id="22579" name="Text Box 267"/>
          <p:cNvSpPr txBox="1">
            <a:spLocks noChangeArrowheads="1"/>
          </p:cNvSpPr>
          <p:nvPr/>
        </p:nvSpPr>
        <p:spPr bwMode="auto">
          <a:xfrm>
            <a:off x="6138863" y="5800725"/>
            <a:ext cx="1800225" cy="6445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Employees : 500</a:t>
            </a:r>
          </a:p>
          <a:p>
            <a:pPr defTabSz="1041400">
              <a:spcBef>
                <a:spcPct val="50000"/>
              </a:spcBef>
            </a:pP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Capacity : 30M pcs per month </a:t>
            </a:r>
          </a:p>
          <a:p>
            <a:pPr defTabSz="1041400">
              <a:spcBef>
                <a:spcPct val="50000"/>
              </a:spcBef>
            </a:pPr>
            <a:r>
              <a:rPr lang="en-US" altLang="ko-KR" sz="1000">
                <a:solidFill>
                  <a:schemeClr val="tx1"/>
                </a:solidFill>
                <a:latin typeface="Franklin Gothic Medium" pitchFamily="34" charset="0"/>
              </a:rPr>
              <a:t>Products : Receiver Unit</a:t>
            </a:r>
          </a:p>
        </p:txBody>
      </p:sp>
      <p:sp>
        <p:nvSpPr>
          <p:cNvPr id="22580" name="Line 350"/>
          <p:cNvSpPr>
            <a:spLocks noChangeShapeType="1"/>
          </p:cNvSpPr>
          <p:nvPr/>
        </p:nvSpPr>
        <p:spPr bwMode="auto">
          <a:xfrm>
            <a:off x="4914900" y="4787900"/>
            <a:ext cx="1944688" cy="649288"/>
          </a:xfrm>
          <a:prstGeom prst="line">
            <a:avLst/>
          </a:prstGeom>
          <a:noFill/>
          <a:ln w="9525">
            <a:solidFill>
              <a:srgbClr val="666633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endParaRPr lang="ko-KR" altLang="en-US"/>
          </a:p>
        </p:txBody>
      </p:sp>
      <p:sp>
        <p:nvSpPr>
          <p:cNvPr id="22581" name="Text Box 285"/>
          <p:cNvSpPr txBox="1">
            <a:spLocks noChangeArrowheads="1"/>
          </p:cNvSpPr>
          <p:nvPr/>
        </p:nvSpPr>
        <p:spPr bwMode="auto">
          <a:xfrm>
            <a:off x="4914900" y="3635375"/>
            <a:ext cx="1223963" cy="217488"/>
          </a:xfrm>
          <a:prstGeom prst="rect">
            <a:avLst/>
          </a:prstGeom>
          <a:solidFill>
            <a:schemeClr val="bg1">
              <a:alpha val="70195"/>
            </a:schemeClr>
          </a:solidFill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200">
                <a:solidFill>
                  <a:srgbClr val="5F5F5F"/>
                </a:solidFill>
                <a:latin typeface="Franklin Gothic Medium" pitchFamily="34" charset="0"/>
              </a:rPr>
              <a:t>Cresyn Dongguan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83" descr="ppt09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34925"/>
            <a:ext cx="10696576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54" name="AutoShape 104"/>
          <p:cNvSpPr>
            <a:spLocks noChangeArrowheads="1"/>
          </p:cNvSpPr>
          <p:nvPr/>
        </p:nvSpPr>
        <p:spPr bwMode="auto">
          <a:xfrm>
            <a:off x="593725" y="1250950"/>
            <a:ext cx="1584325" cy="64928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6350" algn="ctr">
            <a:solidFill>
              <a:srgbClr val="777777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3555" name="Text Box 105"/>
          <p:cNvSpPr txBox="1">
            <a:spLocks noChangeArrowheads="1"/>
          </p:cNvSpPr>
          <p:nvPr/>
        </p:nvSpPr>
        <p:spPr bwMode="auto">
          <a:xfrm>
            <a:off x="665163" y="1044575"/>
            <a:ext cx="936625" cy="279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600" b="1">
                <a:solidFill>
                  <a:srgbClr val="5F5F5F"/>
                </a:solidFill>
                <a:latin typeface="Franklin Gothic Medium" pitchFamily="34" charset="0"/>
              </a:rPr>
              <a:t>Europe</a:t>
            </a:r>
          </a:p>
        </p:txBody>
      </p:sp>
      <p:grpSp>
        <p:nvGrpSpPr>
          <p:cNvPr id="23556" name="Group 107"/>
          <p:cNvGrpSpPr>
            <a:grpSpLocks/>
          </p:cNvGrpSpPr>
          <p:nvPr/>
        </p:nvGrpSpPr>
        <p:grpSpPr bwMode="auto">
          <a:xfrm>
            <a:off x="736600" y="1371600"/>
            <a:ext cx="1025525" cy="381000"/>
            <a:chOff x="1009" y="3878"/>
            <a:chExt cx="726" cy="270"/>
          </a:xfrm>
        </p:grpSpPr>
        <p:pic>
          <p:nvPicPr>
            <p:cNvPr id="23613" name="Picture 108" descr="SAGEM COMMUNICATION"/>
            <p:cNvPicPr>
              <a:picLocks noChangeAspect="1" noChangeArrowheads="1"/>
            </p:cNvPicPr>
            <p:nvPr/>
          </p:nvPicPr>
          <p:blipFill>
            <a:blip r:embed="rId3" cstate="print"/>
            <a:srcRect t="-1888" r="58388"/>
            <a:stretch>
              <a:fillRect/>
            </a:stretch>
          </p:blipFill>
          <p:spPr bwMode="auto">
            <a:xfrm>
              <a:off x="1009" y="3878"/>
              <a:ext cx="635" cy="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3614" name="Rectangle 109"/>
            <p:cNvSpPr>
              <a:spLocks noChangeArrowheads="1"/>
            </p:cNvSpPr>
            <p:nvPr/>
          </p:nvSpPr>
          <p:spPr bwMode="auto">
            <a:xfrm>
              <a:off x="1599" y="3878"/>
              <a:ext cx="136" cy="182"/>
            </a:xfrm>
            <a:prstGeom prst="rect">
              <a:avLst/>
            </a:prstGeom>
            <a:solidFill>
              <a:schemeClr val="bg1"/>
            </a:solidFill>
            <a:ln w="9525" algn="ctr">
              <a:noFill/>
              <a:miter lim="800000"/>
              <a:headEnd/>
              <a:tailEnd/>
            </a:ln>
          </p:spPr>
          <p:txBody>
            <a:bodyPr wrap="none" lIns="18000" tIns="18000" rIns="18000" bIns="18000" anchor="ctr"/>
            <a:lstStyle/>
            <a:p>
              <a:pPr algn="ctr"/>
              <a:endParaRPr lang="ko-KR" altLang="en-US"/>
            </a:p>
          </p:txBody>
        </p:sp>
      </p:grpSp>
      <p:sp>
        <p:nvSpPr>
          <p:cNvPr id="23557" name="Text Box 110"/>
          <p:cNvSpPr txBox="1">
            <a:spLocks noChangeArrowheads="1"/>
          </p:cNvSpPr>
          <p:nvPr/>
        </p:nvSpPr>
        <p:spPr bwMode="auto">
          <a:xfrm>
            <a:off x="6534150" y="196850"/>
            <a:ext cx="4068763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293" tIns="52147" rIns="104293" bIns="52147">
            <a:spAutoFit/>
          </a:bodyPr>
          <a:lstStyle/>
          <a:p>
            <a:pPr algn="r" defTabSz="1041400">
              <a:lnSpc>
                <a:spcPct val="85000"/>
              </a:lnSpc>
            </a:pPr>
            <a:r>
              <a:rPr lang="en-US" altLang="ko-KR" sz="2400" dirty="0">
                <a:solidFill>
                  <a:srgbClr val="333333"/>
                </a:solidFill>
                <a:latin typeface="Gill Sans MT"/>
              </a:rPr>
              <a:t>Global Customer</a:t>
            </a:r>
          </a:p>
        </p:txBody>
      </p:sp>
      <p:sp>
        <p:nvSpPr>
          <p:cNvPr id="23558" name="AutoShape 111"/>
          <p:cNvSpPr>
            <a:spLocks noChangeArrowheads="1"/>
          </p:cNvSpPr>
          <p:nvPr/>
        </p:nvSpPr>
        <p:spPr bwMode="auto">
          <a:xfrm>
            <a:off x="3259138" y="2843213"/>
            <a:ext cx="1150937" cy="43338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3175" algn="ctr">
            <a:solidFill>
              <a:srgbClr val="777777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3559" name="Text Box 112"/>
          <p:cNvSpPr txBox="1">
            <a:spLocks noChangeArrowheads="1"/>
          </p:cNvSpPr>
          <p:nvPr/>
        </p:nvSpPr>
        <p:spPr bwMode="auto">
          <a:xfrm>
            <a:off x="3259138" y="2636838"/>
            <a:ext cx="863600" cy="279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600" b="1">
                <a:solidFill>
                  <a:srgbClr val="5F5F5F"/>
                </a:solidFill>
                <a:latin typeface="Franklin Gothic Medium" pitchFamily="34" charset="0"/>
              </a:rPr>
              <a:t>China</a:t>
            </a:r>
          </a:p>
        </p:txBody>
      </p:sp>
      <p:pic>
        <p:nvPicPr>
          <p:cNvPr id="23560" name="Picture 113" descr="log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09950" y="2952750"/>
            <a:ext cx="857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61" name="Oval 115"/>
          <p:cNvSpPr>
            <a:spLocks noChangeArrowheads="1"/>
          </p:cNvSpPr>
          <p:nvPr/>
        </p:nvSpPr>
        <p:spPr bwMode="auto">
          <a:xfrm>
            <a:off x="5000625" y="3146425"/>
            <a:ext cx="130175" cy="130175"/>
          </a:xfrm>
          <a:prstGeom prst="ellipse">
            <a:avLst/>
          </a:prstGeom>
          <a:solidFill>
            <a:srgbClr val="FF6600"/>
          </a:solidFill>
          <a:ln w="3175" algn="ctr">
            <a:solidFill>
              <a:srgbClr val="FF0000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3562" name="Oval 116"/>
          <p:cNvSpPr>
            <a:spLocks noChangeArrowheads="1"/>
          </p:cNvSpPr>
          <p:nvPr/>
        </p:nvSpPr>
        <p:spPr bwMode="auto">
          <a:xfrm>
            <a:off x="5145088" y="3421063"/>
            <a:ext cx="130175" cy="130175"/>
          </a:xfrm>
          <a:prstGeom prst="ellipse">
            <a:avLst/>
          </a:prstGeom>
          <a:solidFill>
            <a:srgbClr val="FF6600"/>
          </a:solidFill>
          <a:ln w="3175" algn="ctr">
            <a:solidFill>
              <a:srgbClr val="FF0000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3563" name="Oval 117"/>
          <p:cNvSpPr>
            <a:spLocks noChangeArrowheads="1"/>
          </p:cNvSpPr>
          <p:nvPr/>
        </p:nvSpPr>
        <p:spPr bwMode="auto">
          <a:xfrm>
            <a:off x="7450138" y="2197100"/>
            <a:ext cx="130175" cy="130175"/>
          </a:xfrm>
          <a:prstGeom prst="ellipse">
            <a:avLst/>
          </a:prstGeom>
          <a:solidFill>
            <a:srgbClr val="FF6600"/>
          </a:solidFill>
          <a:ln w="3175" algn="ctr">
            <a:solidFill>
              <a:srgbClr val="FF0000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3564" name="Oval 118"/>
          <p:cNvSpPr>
            <a:spLocks noChangeArrowheads="1"/>
          </p:cNvSpPr>
          <p:nvPr/>
        </p:nvSpPr>
        <p:spPr bwMode="auto">
          <a:xfrm>
            <a:off x="7953375" y="2989263"/>
            <a:ext cx="130175" cy="130175"/>
          </a:xfrm>
          <a:prstGeom prst="ellipse">
            <a:avLst/>
          </a:prstGeom>
          <a:solidFill>
            <a:srgbClr val="FF6600"/>
          </a:solidFill>
          <a:ln w="3175" algn="ctr">
            <a:solidFill>
              <a:srgbClr val="FF0000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3565" name="Oval 119"/>
          <p:cNvSpPr>
            <a:spLocks noChangeArrowheads="1"/>
          </p:cNvSpPr>
          <p:nvPr/>
        </p:nvSpPr>
        <p:spPr bwMode="auto">
          <a:xfrm>
            <a:off x="8529638" y="5148263"/>
            <a:ext cx="130175" cy="130175"/>
          </a:xfrm>
          <a:prstGeom prst="ellipse">
            <a:avLst/>
          </a:prstGeom>
          <a:solidFill>
            <a:srgbClr val="FF6600"/>
          </a:solidFill>
          <a:ln w="3175" algn="ctr">
            <a:solidFill>
              <a:srgbClr val="FF0000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3566" name="Oval 120"/>
          <p:cNvSpPr>
            <a:spLocks noChangeArrowheads="1"/>
          </p:cNvSpPr>
          <p:nvPr/>
        </p:nvSpPr>
        <p:spPr bwMode="auto">
          <a:xfrm>
            <a:off x="3776663" y="2339975"/>
            <a:ext cx="130175" cy="130175"/>
          </a:xfrm>
          <a:prstGeom prst="ellipse">
            <a:avLst/>
          </a:prstGeom>
          <a:solidFill>
            <a:srgbClr val="FF6600"/>
          </a:solidFill>
          <a:ln w="3175" algn="ctr">
            <a:solidFill>
              <a:srgbClr val="FF0000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3567" name="Oval 121"/>
          <p:cNvSpPr>
            <a:spLocks noChangeArrowheads="1"/>
          </p:cNvSpPr>
          <p:nvPr/>
        </p:nvSpPr>
        <p:spPr bwMode="auto">
          <a:xfrm>
            <a:off x="2047875" y="2930525"/>
            <a:ext cx="130175" cy="130175"/>
          </a:xfrm>
          <a:prstGeom prst="ellipse">
            <a:avLst/>
          </a:prstGeom>
          <a:solidFill>
            <a:srgbClr val="FF6600"/>
          </a:solidFill>
          <a:ln w="3175" algn="ctr">
            <a:solidFill>
              <a:srgbClr val="FF0000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3568" name="Oval 122"/>
          <p:cNvSpPr>
            <a:spLocks noChangeArrowheads="1"/>
          </p:cNvSpPr>
          <p:nvPr/>
        </p:nvSpPr>
        <p:spPr bwMode="auto">
          <a:xfrm>
            <a:off x="1976438" y="2570163"/>
            <a:ext cx="130175" cy="130175"/>
          </a:xfrm>
          <a:prstGeom prst="ellipse">
            <a:avLst/>
          </a:prstGeom>
          <a:solidFill>
            <a:srgbClr val="FF6600"/>
          </a:solidFill>
          <a:ln w="3175" algn="ctr">
            <a:solidFill>
              <a:srgbClr val="FF0000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3569" name="Oval 123"/>
          <p:cNvSpPr>
            <a:spLocks noChangeArrowheads="1"/>
          </p:cNvSpPr>
          <p:nvPr/>
        </p:nvSpPr>
        <p:spPr bwMode="auto">
          <a:xfrm>
            <a:off x="1903413" y="2427288"/>
            <a:ext cx="130175" cy="130175"/>
          </a:xfrm>
          <a:prstGeom prst="ellipse">
            <a:avLst/>
          </a:prstGeom>
          <a:solidFill>
            <a:srgbClr val="FF6600"/>
          </a:solidFill>
          <a:ln w="3175" algn="ctr">
            <a:solidFill>
              <a:srgbClr val="FF0000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3570" name="Oval 124"/>
          <p:cNvSpPr>
            <a:spLocks noChangeArrowheads="1"/>
          </p:cNvSpPr>
          <p:nvPr/>
        </p:nvSpPr>
        <p:spPr bwMode="auto">
          <a:xfrm>
            <a:off x="1976438" y="1922463"/>
            <a:ext cx="130175" cy="130175"/>
          </a:xfrm>
          <a:prstGeom prst="ellipse">
            <a:avLst/>
          </a:prstGeom>
          <a:solidFill>
            <a:srgbClr val="FF6600"/>
          </a:solidFill>
          <a:ln w="3175" algn="ctr">
            <a:solidFill>
              <a:srgbClr val="FF0000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3572" name="Text Box 133"/>
          <p:cNvSpPr txBox="1">
            <a:spLocks noChangeArrowheads="1"/>
          </p:cNvSpPr>
          <p:nvPr/>
        </p:nvSpPr>
        <p:spPr bwMode="auto">
          <a:xfrm>
            <a:off x="5130800" y="1916113"/>
            <a:ext cx="863600" cy="279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600" b="1" dirty="0">
                <a:solidFill>
                  <a:srgbClr val="5F5F5F"/>
                </a:solidFill>
                <a:latin typeface="Franklin Gothic Medium" pitchFamily="34" charset="0"/>
              </a:rPr>
              <a:t>Korea</a:t>
            </a:r>
          </a:p>
        </p:txBody>
      </p:sp>
      <p:sp>
        <p:nvSpPr>
          <p:cNvPr id="23578" name="Text Box 141"/>
          <p:cNvSpPr txBox="1">
            <a:spLocks noChangeArrowheads="1"/>
          </p:cNvSpPr>
          <p:nvPr/>
        </p:nvSpPr>
        <p:spPr bwMode="auto">
          <a:xfrm>
            <a:off x="5564188" y="3276600"/>
            <a:ext cx="1150937" cy="3095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800" b="1">
                <a:solidFill>
                  <a:srgbClr val="5F5F5F"/>
                </a:solidFill>
                <a:latin typeface="Franklin Gothic Medium" pitchFamily="34" charset="0"/>
              </a:rPr>
              <a:t>Japan</a:t>
            </a:r>
          </a:p>
        </p:txBody>
      </p:sp>
      <p:pic>
        <p:nvPicPr>
          <p:cNvPr id="23588" name="Picture 106" descr="log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l="22667" r="24333" b="3636"/>
          <a:stretch>
            <a:fillRect/>
          </a:stretch>
        </p:blipFill>
        <p:spPr bwMode="auto">
          <a:xfrm>
            <a:off x="1601788" y="1309688"/>
            <a:ext cx="447675" cy="447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89" name="AutoShape 152"/>
          <p:cNvSpPr>
            <a:spLocks noChangeArrowheads="1"/>
          </p:cNvSpPr>
          <p:nvPr/>
        </p:nvSpPr>
        <p:spPr bwMode="auto">
          <a:xfrm>
            <a:off x="2540000" y="5140325"/>
            <a:ext cx="1511300" cy="2873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algn="ctr">
            <a:solidFill>
              <a:srgbClr val="777777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pic>
        <p:nvPicPr>
          <p:cNvPr id="23590" name="Picture 153" descr="FLEXTRONICS">
            <a:hlinkClick r:id="rId7"/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13025" y="5200650"/>
            <a:ext cx="1295400" cy="15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591" name="Text Box 154"/>
          <p:cNvSpPr txBox="1">
            <a:spLocks noChangeArrowheads="1"/>
          </p:cNvSpPr>
          <p:nvPr/>
        </p:nvSpPr>
        <p:spPr bwMode="auto">
          <a:xfrm>
            <a:off x="2540000" y="4932363"/>
            <a:ext cx="1150938" cy="279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600" b="1">
                <a:solidFill>
                  <a:srgbClr val="5F5F5F"/>
                </a:solidFill>
                <a:latin typeface="Franklin Gothic Medium" pitchFamily="34" charset="0"/>
              </a:rPr>
              <a:t>South Asia</a:t>
            </a:r>
          </a:p>
        </p:txBody>
      </p:sp>
      <p:sp>
        <p:nvSpPr>
          <p:cNvPr id="23596" name="Text Box 161"/>
          <p:cNvSpPr txBox="1">
            <a:spLocks noChangeArrowheads="1"/>
          </p:cNvSpPr>
          <p:nvPr/>
        </p:nvSpPr>
        <p:spPr bwMode="auto">
          <a:xfrm>
            <a:off x="8586788" y="1547813"/>
            <a:ext cx="1079500" cy="2794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1600" b="1" dirty="0">
                <a:solidFill>
                  <a:srgbClr val="5F5F5F"/>
                </a:solidFill>
                <a:latin typeface="Franklin Gothic Medium" pitchFamily="34" charset="0"/>
              </a:rPr>
              <a:t>America</a:t>
            </a:r>
          </a:p>
        </p:txBody>
      </p:sp>
      <p:sp>
        <p:nvSpPr>
          <p:cNvPr id="23597" name="Text Box 163"/>
          <p:cNvSpPr txBox="1">
            <a:spLocks noChangeArrowheads="1"/>
          </p:cNvSpPr>
          <p:nvPr/>
        </p:nvSpPr>
        <p:spPr bwMode="auto">
          <a:xfrm>
            <a:off x="2106613" y="1835150"/>
            <a:ext cx="574675" cy="217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algn="r" defTabSz="1041400">
              <a:spcBef>
                <a:spcPct val="50000"/>
              </a:spcBef>
            </a:pPr>
            <a:r>
              <a:rPr lang="en-US" altLang="ko-KR" sz="1200">
                <a:solidFill>
                  <a:srgbClr val="333333"/>
                </a:solidFill>
                <a:latin typeface="Franklin Gothic Medium" pitchFamily="34" charset="0"/>
              </a:rPr>
              <a:t>Sweden</a:t>
            </a:r>
          </a:p>
        </p:txBody>
      </p:sp>
      <p:sp>
        <p:nvSpPr>
          <p:cNvPr id="23598" name="Text Box 164"/>
          <p:cNvSpPr txBox="1">
            <a:spLocks noChangeArrowheads="1"/>
          </p:cNvSpPr>
          <p:nvPr/>
        </p:nvSpPr>
        <p:spPr bwMode="auto">
          <a:xfrm>
            <a:off x="2033588" y="2338388"/>
            <a:ext cx="431800" cy="217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algn="r" defTabSz="1041400">
              <a:spcBef>
                <a:spcPct val="50000"/>
              </a:spcBef>
            </a:pPr>
            <a:r>
              <a:rPr lang="en-US" altLang="ko-KR" sz="1200">
                <a:solidFill>
                  <a:srgbClr val="333333"/>
                </a:solidFill>
                <a:latin typeface="Franklin Gothic Medium" pitchFamily="34" charset="0"/>
              </a:rPr>
              <a:t>Swiss</a:t>
            </a:r>
          </a:p>
        </p:txBody>
      </p:sp>
      <p:sp>
        <p:nvSpPr>
          <p:cNvPr id="23599" name="Text Box 165"/>
          <p:cNvSpPr txBox="1">
            <a:spLocks noChangeArrowheads="1"/>
          </p:cNvSpPr>
          <p:nvPr/>
        </p:nvSpPr>
        <p:spPr bwMode="auto">
          <a:xfrm>
            <a:off x="2106613" y="2555875"/>
            <a:ext cx="647700" cy="217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algn="r" defTabSz="1041400">
              <a:spcBef>
                <a:spcPct val="50000"/>
              </a:spcBef>
            </a:pPr>
            <a:r>
              <a:rPr lang="en-US" altLang="ko-KR" sz="1200">
                <a:solidFill>
                  <a:srgbClr val="333333"/>
                </a:solidFill>
                <a:latin typeface="Franklin Gothic Medium" pitchFamily="34" charset="0"/>
              </a:rPr>
              <a:t>Germany</a:t>
            </a:r>
          </a:p>
        </p:txBody>
      </p:sp>
      <p:sp>
        <p:nvSpPr>
          <p:cNvPr id="23600" name="Text Box 166"/>
          <p:cNvSpPr txBox="1">
            <a:spLocks noChangeArrowheads="1"/>
          </p:cNvSpPr>
          <p:nvPr/>
        </p:nvSpPr>
        <p:spPr bwMode="auto">
          <a:xfrm>
            <a:off x="2178050" y="2844800"/>
            <a:ext cx="358775" cy="217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algn="r" defTabSz="1041400">
              <a:spcBef>
                <a:spcPct val="50000"/>
              </a:spcBef>
            </a:pPr>
            <a:r>
              <a:rPr lang="en-US" altLang="ko-KR" sz="1200">
                <a:solidFill>
                  <a:srgbClr val="333333"/>
                </a:solidFill>
                <a:latin typeface="Franklin Gothic Medium" pitchFamily="34" charset="0"/>
              </a:rPr>
              <a:t>Italy</a:t>
            </a:r>
          </a:p>
        </p:txBody>
      </p:sp>
      <p:sp>
        <p:nvSpPr>
          <p:cNvPr id="23601" name="Text Box 167"/>
          <p:cNvSpPr txBox="1">
            <a:spLocks noChangeArrowheads="1"/>
          </p:cNvSpPr>
          <p:nvPr/>
        </p:nvSpPr>
        <p:spPr bwMode="auto">
          <a:xfrm>
            <a:off x="3906838" y="2338388"/>
            <a:ext cx="503237" cy="217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algn="r" defTabSz="1041400">
              <a:spcBef>
                <a:spcPct val="50000"/>
              </a:spcBef>
            </a:pPr>
            <a:r>
              <a:rPr lang="en-US" altLang="ko-KR" sz="1200">
                <a:solidFill>
                  <a:srgbClr val="333333"/>
                </a:solidFill>
                <a:latin typeface="Franklin Gothic Medium" pitchFamily="34" charset="0"/>
              </a:rPr>
              <a:t>Russia</a:t>
            </a:r>
          </a:p>
        </p:txBody>
      </p:sp>
      <p:sp>
        <p:nvSpPr>
          <p:cNvPr id="23602" name="Text Box 168"/>
          <p:cNvSpPr txBox="1">
            <a:spLocks noChangeArrowheads="1"/>
          </p:cNvSpPr>
          <p:nvPr/>
        </p:nvSpPr>
        <p:spPr bwMode="auto">
          <a:xfrm>
            <a:off x="5130800" y="3060700"/>
            <a:ext cx="431800" cy="217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algn="r" defTabSz="1041400">
              <a:spcBef>
                <a:spcPct val="50000"/>
              </a:spcBef>
            </a:pPr>
            <a:r>
              <a:rPr lang="en-US" altLang="ko-KR" sz="1200">
                <a:solidFill>
                  <a:srgbClr val="333333"/>
                </a:solidFill>
                <a:latin typeface="Franklin Gothic Medium" pitchFamily="34" charset="0"/>
              </a:rPr>
              <a:t>Korea</a:t>
            </a:r>
          </a:p>
        </p:txBody>
      </p:sp>
      <p:sp>
        <p:nvSpPr>
          <p:cNvPr id="23603" name="Text Box 169"/>
          <p:cNvSpPr txBox="1">
            <a:spLocks noChangeArrowheads="1"/>
          </p:cNvSpPr>
          <p:nvPr/>
        </p:nvSpPr>
        <p:spPr bwMode="auto">
          <a:xfrm>
            <a:off x="4914900" y="3563938"/>
            <a:ext cx="431800" cy="217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algn="r" defTabSz="1041400">
              <a:spcBef>
                <a:spcPct val="50000"/>
              </a:spcBef>
            </a:pPr>
            <a:r>
              <a:rPr lang="en-US" altLang="ko-KR" sz="1200">
                <a:solidFill>
                  <a:srgbClr val="333333"/>
                </a:solidFill>
                <a:latin typeface="Franklin Gothic Medium" pitchFamily="34" charset="0"/>
              </a:rPr>
              <a:t>Japan</a:t>
            </a:r>
          </a:p>
        </p:txBody>
      </p:sp>
      <p:sp>
        <p:nvSpPr>
          <p:cNvPr id="23604" name="Text Box 170"/>
          <p:cNvSpPr txBox="1">
            <a:spLocks noChangeArrowheads="1"/>
          </p:cNvSpPr>
          <p:nvPr/>
        </p:nvSpPr>
        <p:spPr bwMode="auto">
          <a:xfrm>
            <a:off x="7578725" y="2197100"/>
            <a:ext cx="574675" cy="217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algn="r" defTabSz="1041400">
              <a:spcBef>
                <a:spcPct val="50000"/>
              </a:spcBef>
            </a:pPr>
            <a:r>
              <a:rPr lang="en-US" altLang="ko-KR" sz="1200">
                <a:solidFill>
                  <a:srgbClr val="333333"/>
                </a:solidFill>
                <a:latin typeface="Franklin Gothic Medium" pitchFamily="34" charset="0"/>
              </a:rPr>
              <a:t>Canada</a:t>
            </a:r>
          </a:p>
        </p:txBody>
      </p:sp>
      <p:sp>
        <p:nvSpPr>
          <p:cNvPr id="23605" name="Text Box 171"/>
          <p:cNvSpPr txBox="1">
            <a:spLocks noChangeArrowheads="1"/>
          </p:cNvSpPr>
          <p:nvPr/>
        </p:nvSpPr>
        <p:spPr bwMode="auto">
          <a:xfrm>
            <a:off x="8083550" y="2989263"/>
            <a:ext cx="358775" cy="2174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algn="r" defTabSz="1041400">
              <a:spcBef>
                <a:spcPct val="50000"/>
              </a:spcBef>
            </a:pPr>
            <a:r>
              <a:rPr lang="en-US" altLang="ko-KR" sz="1200">
                <a:solidFill>
                  <a:srgbClr val="333333"/>
                </a:solidFill>
                <a:latin typeface="Franklin Gothic Medium" pitchFamily="34" charset="0"/>
              </a:rPr>
              <a:t>USA</a:t>
            </a:r>
          </a:p>
        </p:txBody>
      </p:sp>
      <p:sp>
        <p:nvSpPr>
          <p:cNvPr id="23606" name="Text Box 172"/>
          <p:cNvSpPr txBox="1">
            <a:spLocks noChangeArrowheads="1"/>
          </p:cNvSpPr>
          <p:nvPr/>
        </p:nvSpPr>
        <p:spPr bwMode="auto">
          <a:xfrm>
            <a:off x="8659813" y="5146675"/>
            <a:ext cx="358775" cy="21748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algn="r" defTabSz="1041400">
              <a:spcBef>
                <a:spcPct val="50000"/>
              </a:spcBef>
            </a:pPr>
            <a:r>
              <a:rPr lang="en-US" altLang="ko-KR" sz="1200">
                <a:solidFill>
                  <a:srgbClr val="333333"/>
                </a:solidFill>
                <a:latin typeface="Franklin Gothic Medium" pitchFamily="34" charset="0"/>
              </a:rPr>
              <a:t>Chile</a:t>
            </a:r>
          </a:p>
        </p:txBody>
      </p:sp>
      <p:sp>
        <p:nvSpPr>
          <p:cNvPr id="23607" name="Oval 179"/>
          <p:cNvSpPr>
            <a:spLocks noChangeArrowheads="1"/>
          </p:cNvSpPr>
          <p:nvPr/>
        </p:nvSpPr>
        <p:spPr bwMode="auto">
          <a:xfrm>
            <a:off x="685800" y="6156325"/>
            <a:ext cx="339725" cy="339725"/>
          </a:xfrm>
          <a:prstGeom prst="ellipse">
            <a:avLst/>
          </a:prstGeom>
          <a:solidFill>
            <a:srgbClr val="FF6600"/>
          </a:solidFill>
          <a:ln w="3175" algn="ctr">
            <a:solidFill>
              <a:srgbClr val="FF0000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3608" name="AutoShape 180"/>
          <p:cNvSpPr>
            <a:spLocks noChangeArrowheads="1"/>
          </p:cNvSpPr>
          <p:nvPr/>
        </p:nvSpPr>
        <p:spPr bwMode="auto">
          <a:xfrm>
            <a:off x="450850" y="6629400"/>
            <a:ext cx="574675" cy="287338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12700" algn="ctr">
            <a:solidFill>
              <a:srgbClr val="777777"/>
            </a:solidFill>
            <a:round/>
            <a:headEnd/>
            <a:tailEnd/>
          </a:ln>
        </p:spPr>
        <p:txBody>
          <a:bodyPr wrap="none" lIns="18000" tIns="18000" rIns="18000" bIns="18000" anchor="ctr"/>
          <a:lstStyle/>
          <a:p>
            <a:pPr algn="ctr"/>
            <a:endParaRPr lang="ko-KR" altLang="en-US"/>
          </a:p>
        </p:txBody>
      </p:sp>
      <p:sp>
        <p:nvSpPr>
          <p:cNvPr id="23609" name="Text Box 181"/>
          <p:cNvSpPr txBox="1">
            <a:spLocks noChangeArrowheads="1"/>
          </p:cNvSpPr>
          <p:nvPr/>
        </p:nvSpPr>
        <p:spPr bwMode="auto">
          <a:xfrm>
            <a:off x="1169988" y="6146800"/>
            <a:ext cx="2305050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2400">
                <a:solidFill>
                  <a:srgbClr val="FF6600"/>
                </a:solidFill>
                <a:latin typeface="Univers Condensed"/>
              </a:rPr>
              <a:t>Cresyn Brand</a:t>
            </a:r>
          </a:p>
        </p:txBody>
      </p:sp>
      <p:sp>
        <p:nvSpPr>
          <p:cNvPr id="23610" name="Text Box 182"/>
          <p:cNvSpPr txBox="1">
            <a:spLocks noChangeArrowheads="1"/>
          </p:cNvSpPr>
          <p:nvPr/>
        </p:nvSpPr>
        <p:spPr bwMode="auto">
          <a:xfrm>
            <a:off x="1169988" y="6589713"/>
            <a:ext cx="1800225" cy="400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8000" tIns="18000" rIns="18000" bIns="18000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 sz="2400">
                <a:solidFill>
                  <a:srgbClr val="FF6600"/>
                </a:solidFill>
                <a:latin typeface="Univers Condensed"/>
              </a:rPr>
              <a:t>OEM, ODM</a:t>
            </a:r>
          </a:p>
        </p:txBody>
      </p:sp>
      <p:pic>
        <p:nvPicPr>
          <p:cNvPr id="66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667426" y="1847800"/>
            <a:ext cx="495698" cy="47625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67" name="Picture 14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8841184" y="2323653"/>
            <a:ext cx="812602" cy="41076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68" name="Picture 34"/>
          <p:cNvPicPr>
            <a:picLocks noChangeAspect="1" noChangeArrowheads="1"/>
          </p:cNvPicPr>
          <p:nvPr/>
        </p:nvPicPr>
        <p:blipFill>
          <a:blip r:embed="rId11" cstate="print"/>
          <a:srcRect l="6944" t="3571" r="2777" b="3571"/>
          <a:stretch>
            <a:fillRect/>
          </a:stretch>
        </p:blipFill>
        <p:spPr bwMode="auto">
          <a:xfrm>
            <a:off x="9174732" y="1812081"/>
            <a:ext cx="625078" cy="50006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69" name="Picture 40"/>
          <p:cNvPicPr>
            <a:picLocks noChangeAspect="1" noChangeArrowheads="1"/>
          </p:cNvPicPr>
          <p:nvPr/>
        </p:nvPicPr>
        <p:blipFill>
          <a:blip r:embed="rId12" cstate="print"/>
          <a:srcRect t="34042" b="36169"/>
          <a:stretch>
            <a:fillRect/>
          </a:stretch>
        </p:blipFill>
        <p:spPr bwMode="auto">
          <a:xfrm>
            <a:off x="8595989" y="3180059"/>
            <a:ext cx="1259086" cy="37504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70" name="Picture 41"/>
          <p:cNvPicPr>
            <a:picLocks noChangeAspect="1" noChangeArrowheads="1"/>
          </p:cNvPicPr>
          <p:nvPr/>
        </p:nvPicPr>
        <p:blipFill>
          <a:blip r:embed="rId13" cstate="print"/>
          <a:srcRect l="554" t="24623" b="27135"/>
          <a:stretch>
            <a:fillRect/>
          </a:stretch>
        </p:blipFill>
        <p:spPr bwMode="auto">
          <a:xfrm>
            <a:off x="8587060" y="2738611"/>
            <a:ext cx="1249040" cy="44648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71" name="Picture 10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513909" y="5568131"/>
            <a:ext cx="1419820" cy="29468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72" name="Picture 12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5540698" y="4306937"/>
            <a:ext cx="1107281" cy="187523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73" name="Picture 13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558557" y="4574827"/>
            <a:ext cx="1071563" cy="25896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74" name="Picture 1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5522838" y="3556843"/>
            <a:ext cx="1143000" cy="34825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75" name="Picture 18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5504979" y="4923085"/>
            <a:ext cx="1357313" cy="33932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76" name="Picture 19"/>
          <p:cNvPicPr>
            <a:picLocks noChangeAspect="1" noChangeArrowheads="1"/>
          </p:cNvPicPr>
          <p:nvPr/>
        </p:nvPicPr>
        <p:blipFill>
          <a:blip r:embed="rId19" cstate="print"/>
          <a:srcRect/>
          <a:stretch>
            <a:fillRect/>
          </a:stretch>
        </p:blipFill>
        <p:spPr bwMode="auto">
          <a:xfrm>
            <a:off x="5496049" y="5220791"/>
            <a:ext cx="1794867" cy="348258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78" name="Picture 35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5526188" y="6432574"/>
            <a:ext cx="1023565" cy="312539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79" name="Picture 38"/>
          <p:cNvPicPr>
            <a:picLocks noChangeAspect="1" noChangeArrowheads="1"/>
          </p:cNvPicPr>
          <p:nvPr/>
        </p:nvPicPr>
        <p:blipFill>
          <a:blip r:embed="rId21" cstate="print"/>
          <a:srcRect l="661" t="30247" r="1042" b="38835"/>
          <a:stretch>
            <a:fillRect/>
          </a:stretch>
        </p:blipFill>
        <p:spPr bwMode="auto">
          <a:xfrm>
            <a:off x="5504979" y="3976538"/>
            <a:ext cx="1169789" cy="244451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80" name="Picture 39"/>
          <p:cNvPicPr>
            <a:picLocks noChangeAspect="1" noChangeArrowheads="1"/>
          </p:cNvPicPr>
          <p:nvPr/>
        </p:nvPicPr>
        <p:blipFill>
          <a:blip r:embed="rId22" cstate="print"/>
          <a:srcRect t="38666" r="444" b="37332"/>
          <a:stretch>
            <a:fillRect/>
          </a:stretch>
        </p:blipFill>
        <p:spPr bwMode="auto">
          <a:xfrm>
            <a:off x="5503863" y="6050210"/>
            <a:ext cx="1778124" cy="428625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77" name="Picture 21"/>
          <p:cNvPicPr>
            <a:picLocks noChangeAspect="1" noChangeArrowheads="1"/>
          </p:cNvPicPr>
          <p:nvPr/>
        </p:nvPicPr>
        <p:blipFill>
          <a:blip r:embed="rId23" cstate="print"/>
          <a:srcRect/>
          <a:stretch>
            <a:fillRect/>
          </a:stretch>
        </p:blipFill>
        <p:spPr bwMode="auto">
          <a:xfrm>
            <a:off x="5442471" y="5860355"/>
            <a:ext cx="1303734" cy="24221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81" name="Picture 11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660528" y="2543795"/>
            <a:ext cx="703785" cy="326757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82" name="Picture 15"/>
          <p:cNvPicPr>
            <a:picLocks noChangeArrowheads="1"/>
          </p:cNvPicPr>
          <p:nvPr/>
        </p:nvPicPr>
        <p:blipFill>
          <a:blip r:embed="rId25" cstate="print"/>
          <a:srcRect/>
          <a:stretch>
            <a:fillRect/>
          </a:stretch>
        </p:blipFill>
        <p:spPr bwMode="auto">
          <a:xfrm>
            <a:off x="4626620" y="2196455"/>
            <a:ext cx="1080121" cy="36004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83" name="Picture 36"/>
          <p:cNvPicPr>
            <a:picLocks noChangeAspect="1" noChangeArrowheads="1"/>
          </p:cNvPicPr>
          <p:nvPr/>
        </p:nvPicPr>
        <p:blipFill>
          <a:blip r:embed="rId26" cstate="print"/>
          <a:srcRect/>
          <a:stretch>
            <a:fillRect/>
          </a:stretch>
        </p:blipFill>
        <p:spPr bwMode="auto">
          <a:xfrm>
            <a:off x="5349404" y="2556495"/>
            <a:ext cx="1077416" cy="308634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84" name="Picture 37"/>
          <p:cNvPicPr>
            <a:picLocks noChangeAspect="1" noChangeArrowheads="1"/>
          </p:cNvPicPr>
          <p:nvPr/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5706741" y="2196455"/>
            <a:ext cx="720079" cy="36004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79" descr="ppt12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588" y="0"/>
            <a:ext cx="10696576" cy="756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8" name="Text Box 3"/>
          <p:cNvSpPr txBox="1">
            <a:spLocks noChangeArrowheads="1"/>
          </p:cNvSpPr>
          <p:nvPr/>
        </p:nvSpPr>
        <p:spPr bwMode="auto">
          <a:xfrm>
            <a:off x="5994400" y="2628900"/>
            <a:ext cx="4294188" cy="287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defTabSz="1041400">
              <a:lnSpc>
                <a:spcPct val="120000"/>
              </a:lnSpc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Total :  1,300 ( 2010 )</a:t>
            </a:r>
          </a:p>
        </p:txBody>
      </p:sp>
      <p:sp>
        <p:nvSpPr>
          <p:cNvPr id="24579" name="Text Box 40"/>
          <p:cNvSpPr txBox="1">
            <a:spLocks noChangeArrowheads="1"/>
          </p:cNvSpPr>
          <p:nvPr/>
        </p:nvSpPr>
        <p:spPr bwMode="auto">
          <a:xfrm>
            <a:off x="5994400" y="2916238"/>
            <a:ext cx="3743325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defTabSz="1041400">
              <a:lnSpc>
                <a:spcPct val="90000"/>
              </a:lnSpc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TL9000, ISO 9001:2000, ISO 14001:2004</a:t>
            </a:r>
          </a:p>
        </p:txBody>
      </p:sp>
      <p:sp>
        <p:nvSpPr>
          <p:cNvPr id="24580" name="Text Box 44"/>
          <p:cNvSpPr txBox="1">
            <a:spLocks noChangeArrowheads="1"/>
          </p:cNvSpPr>
          <p:nvPr/>
        </p:nvSpPr>
        <p:spPr bwMode="auto">
          <a:xfrm>
            <a:off x="5994400" y="1658938"/>
            <a:ext cx="1223963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defTabSz="1041400"/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Dec. 2005</a:t>
            </a:r>
          </a:p>
        </p:txBody>
      </p:sp>
      <p:sp>
        <p:nvSpPr>
          <p:cNvPr id="24581" name="Rectangle 48"/>
          <p:cNvSpPr>
            <a:spLocks noChangeArrowheads="1"/>
          </p:cNvSpPr>
          <p:nvPr/>
        </p:nvSpPr>
        <p:spPr bwMode="auto">
          <a:xfrm>
            <a:off x="4699000" y="4524375"/>
            <a:ext cx="5688013" cy="5842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>
              <a:lnSpc>
                <a:spcPct val="115000"/>
              </a:lnSpc>
              <a:tabLst>
                <a:tab pos="381000" algn="l"/>
              </a:tabLst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Product : Headset, Earphones, Bluetooth, Headphones, Charger, etc. </a:t>
            </a:r>
          </a:p>
          <a:p>
            <a:pPr marL="188913" indent="-188913" defTabSz="754063">
              <a:lnSpc>
                <a:spcPct val="115000"/>
              </a:lnSpc>
              <a:tabLst>
                <a:tab pos="381000" algn="l"/>
              </a:tabLst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CAPA :  6,000,000 pcs per month (finished product)</a:t>
            </a:r>
          </a:p>
        </p:txBody>
      </p:sp>
      <p:sp>
        <p:nvSpPr>
          <p:cNvPr id="24582" name="Rectangle 49"/>
          <p:cNvSpPr>
            <a:spLocks noChangeArrowheads="1"/>
          </p:cNvSpPr>
          <p:nvPr/>
        </p:nvSpPr>
        <p:spPr bwMode="auto">
          <a:xfrm>
            <a:off x="809625" y="4645025"/>
            <a:ext cx="1657350" cy="430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 eaLnBrk="0" latinLnBrk="0" hangingPunct="0">
              <a:spcBef>
                <a:spcPct val="50000"/>
              </a:spcBef>
              <a:tabLst>
                <a:tab pos="381000" algn="l"/>
              </a:tabLst>
            </a:pPr>
            <a:r>
              <a:rPr lang="en-US" altLang="ko-KR" sz="2200">
                <a:solidFill>
                  <a:srgbClr val="5F5F5F"/>
                </a:solidFill>
                <a:latin typeface="Univers Condensed"/>
              </a:rPr>
              <a:t>CAPACITY </a:t>
            </a:r>
          </a:p>
        </p:txBody>
      </p:sp>
      <p:sp>
        <p:nvSpPr>
          <p:cNvPr id="24583" name="Text Box 53"/>
          <p:cNvSpPr txBox="1">
            <a:spLocks noChangeArrowheads="1"/>
          </p:cNvSpPr>
          <p:nvPr/>
        </p:nvSpPr>
        <p:spPr bwMode="auto">
          <a:xfrm>
            <a:off x="5994400" y="2090738"/>
            <a:ext cx="4392613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defTabSz="1041400"/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Hi-Tech Development Zone, Technology Rd. No.4, Industry Area, Building NO.4, Heyuan, China</a:t>
            </a:r>
          </a:p>
        </p:txBody>
      </p:sp>
      <p:sp>
        <p:nvSpPr>
          <p:cNvPr id="24584" name="Text Box 58"/>
          <p:cNvSpPr txBox="1">
            <a:spLocks noChangeArrowheads="1"/>
          </p:cNvSpPr>
          <p:nvPr/>
        </p:nvSpPr>
        <p:spPr bwMode="auto">
          <a:xfrm>
            <a:off x="5994400" y="1333500"/>
            <a:ext cx="3240088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 anchor="ctr"/>
          <a:lstStyle/>
          <a:p>
            <a:pPr defTabSz="1041400"/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Cresyn Electronics (He Yuan) Co., Ltd.</a:t>
            </a:r>
          </a:p>
        </p:txBody>
      </p:sp>
      <p:sp>
        <p:nvSpPr>
          <p:cNvPr id="24585" name="Text Box 64"/>
          <p:cNvSpPr txBox="1">
            <a:spLocks noChangeArrowheads="1"/>
          </p:cNvSpPr>
          <p:nvPr/>
        </p:nvSpPr>
        <p:spPr bwMode="auto">
          <a:xfrm>
            <a:off x="4699000" y="1979613"/>
            <a:ext cx="12049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Address</a:t>
            </a:r>
          </a:p>
        </p:txBody>
      </p:sp>
      <p:sp>
        <p:nvSpPr>
          <p:cNvPr id="24586" name="Text Box 65"/>
          <p:cNvSpPr txBox="1">
            <a:spLocks noChangeArrowheads="1"/>
          </p:cNvSpPr>
          <p:nvPr/>
        </p:nvSpPr>
        <p:spPr bwMode="auto">
          <a:xfrm>
            <a:off x="4699000" y="2582863"/>
            <a:ext cx="12049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Employees</a:t>
            </a:r>
          </a:p>
        </p:txBody>
      </p:sp>
      <p:sp>
        <p:nvSpPr>
          <p:cNvPr id="24587" name="Rectangle 51"/>
          <p:cNvSpPr>
            <a:spLocks noChangeArrowheads="1"/>
          </p:cNvSpPr>
          <p:nvPr/>
        </p:nvSpPr>
        <p:spPr bwMode="auto">
          <a:xfrm>
            <a:off x="809625" y="5940425"/>
            <a:ext cx="1657350" cy="4302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 eaLnBrk="0" latinLnBrk="0" hangingPunct="0">
              <a:spcBef>
                <a:spcPct val="50000"/>
              </a:spcBef>
              <a:tabLst>
                <a:tab pos="381000" algn="l"/>
              </a:tabLst>
            </a:pPr>
            <a:r>
              <a:rPr lang="en-US" altLang="ko-KR" sz="2200">
                <a:solidFill>
                  <a:srgbClr val="5F5F5F"/>
                </a:solidFill>
                <a:latin typeface="Univers Condensed"/>
              </a:rPr>
              <a:t>FEATURE </a:t>
            </a:r>
          </a:p>
        </p:txBody>
      </p:sp>
      <p:sp>
        <p:nvSpPr>
          <p:cNvPr id="24588" name="Text Box 68"/>
          <p:cNvSpPr txBox="1">
            <a:spLocks noChangeArrowheads="1"/>
          </p:cNvSpPr>
          <p:nvPr/>
        </p:nvSpPr>
        <p:spPr bwMode="auto">
          <a:xfrm>
            <a:off x="5707063" y="196850"/>
            <a:ext cx="4895850" cy="41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algn="r" defTabSz="1041400">
              <a:lnSpc>
                <a:spcPct val="85000"/>
              </a:lnSpc>
            </a:pPr>
            <a:r>
              <a:rPr lang="en-US" altLang="ko-KR" sz="2400">
                <a:solidFill>
                  <a:srgbClr val="333333"/>
                </a:solidFill>
                <a:latin typeface="Gill Sans MT"/>
              </a:rPr>
              <a:t>Heyuan Factory, China</a:t>
            </a:r>
          </a:p>
        </p:txBody>
      </p:sp>
      <p:sp>
        <p:nvSpPr>
          <p:cNvPr id="24589" name="Text Box 72"/>
          <p:cNvSpPr txBox="1">
            <a:spLocks noChangeArrowheads="1"/>
          </p:cNvSpPr>
          <p:nvPr/>
        </p:nvSpPr>
        <p:spPr bwMode="auto">
          <a:xfrm>
            <a:off x="4699000" y="2943225"/>
            <a:ext cx="12049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Certification</a:t>
            </a:r>
          </a:p>
        </p:txBody>
      </p:sp>
      <p:sp>
        <p:nvSpPr>
          <p:cNvPr id="24590" name="Rectangle 75"/>
          <p:cNvSpPr>
            <a:spLocks noChangeArrowheads="1"/>
          </p:cNvSpPr>
          <p:nvPr/>
        </p:nvSpPr>
        <p:spPr bwMode="auto">
          <a:xfrm>
            <a:off x="4699000" y="5567363"/>
            <a:ext cx="6192838" cy="12128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90488" tIns="47625" rIns="90488" bIns="47625">
            <a:spAutoFit/>
          </a:bodyPr>
          <a:lstStyle/>
          <a:p>
            <a:pPr marL="188913" indent="-188913" defTabSz="754063">
              <a:lnSpc>
                <a:spcPct val="115000"/>
              </a:lnSpc>
              <a:tabLst>
                <a:tab pos="381000" algn="l"/>
              </a:tabLst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*Mass production of OEM audio accessory.</a:t>
            </a:r>
          </a:p>
          <a:p>
            <a:pPr marL="188913" indent="-188913" defTabSz="754063">
              <a:lnSpc>
                <a:spcPct val="115000"/>
              </a:lnSpc>
              <a:tabLst>
                <a:tab pos="381000" algn="l"/>
              </a:tabLst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*Main Customer : APPLE, SAMSUNG, RIM, MOTOROLA, etc.</a:t>
            </a:r>
          </a:p>
          <a:p>
            <a:pPr marL="188913" indent="-188913" defTabSz="754063">
              <a:lnSpc>
                <a:spcPct val="115000"/>
              </a:lnSpc>
              <a:tabLst>
                <a:tab pos="381000" algn="l"/>
              </a:tabLst>
            </a:pPr>
            <a:r>
              <a:rPr lang="en-US" altLang="ko-KR" sz="14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*New factory will be built in He Yuan.  </a:t>
            </a:r>
          </a:p>
          <a:p>
            <a:pPr marL="188913" indent="-188913" defTabSz="754063">
              <a:lnSpc>
                <a:spcPct val="105000"/>
              </a:lnSpc>
              <a:tabLst>
                <a:tab pos="381000" algn="l"/>
              </a:tabLst>
            </a:pPr>
            <a:r>
              <a:rPr lang="en-US" altLang="ko-KR" sz="12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    _Development for main manufacturing facility in Guang Dong area.</a:t>
            </a:r>
          </a:p>
          <a:p>
            <a:pPr marL="188913" indent="-188913" defTabSz="754063">
              <a:lnSpc>
                <a:spcPct val="105000"/>
              </a:lnSpc>
              <a:tabLst>
                <a:tab pos="381000" algn="l"/>
              </a:tabLst>
            </a:pPr>
            <a:r>
              <a:rPr lang="en-US" altLang="ko-KR" sz="1200">
                <a:solidFill>
                  <a:srgbClr val="5F5F5F"/>
                </a:solidFill>
                <a:latin typeface="Frutiger 57Cn"/>
                <a:ea typeface="산돌고딕 M"/>
                <a:cs typeface="산돌고딕 M"/>
              </a:rPr>
              <a:t>    _Cord / Injection / Production line will be equipped.</a:t>
            </a:r>
          </a:p>
        </p:txBody>
      </p:sp>
      <p:sp>
        <p:nvSpPr>
          <p:cNvPr id="24591" name="Text Box 76"/>
          <p:cNvSpPr txBox="1">
            <a:spLocks noChangeArrowheads="1"/>
          </p:cNvSpPr>
          <p:nvPr/>
        </p:nvSpPr>
        <p:spPr bwMode="auto">
          <a:xfrm>
            <a:off x="4699000" y="1692275"/>
            <a:ext cx="12049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Established</a:t>
            </a:r>
          </a:p>
        </p:txBody>
      </p:sp>
      <p:sp>
        <p:nvSpPr>
          <p:cNvPr id="24592" name="Text Box 77"/>
          <p:cNvSpPr txBox="1">
            <a:spLocks noChangeArrowheads="1"/>
          </p:cNvSpPr>
          <p:nvPr/>
        </p:nvSpPr>
        <p:spPr bwMode="auto">
          <a:xfrm>
            <a:off x="4699000" y="1358900"/>
            <a:ext cx="1204913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93" tIns="52147" rIns="104293" bIns="52147">
            <a:spAutoFit/>
          </a:bodyPr>
          <a:lstStyle/>
          <a:p>
            <a:pPr defTabSz="1041400">
              <a:spcBef>
                <a:spcPct val="50000"/>
              </a:spcBef>
            </a:pPr>
            <a:r>
              <a:rPr lang="en-US" altLang="ko-KR">
                <a:solidFill>
                  <a:srgbClr val="FF6600"/>
                </a:solidFill>
                <a:latin typeface="Franklin Gothic Medium" pitchFamily="34" charset="0"/>
              </a:rPr>
              <a:t>Name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기본 디자인">
  <a:themeElements>
    <a:clrScheme name="기본 디자인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기본 디자인">
      <a:majorFont>
        <a:latin typeface="IB_K850Medium"/>
        <a:ea typeface="IB_K850Medium"/>
        <a:cs typeface="IB_K850Medium"/>
      </a:majorFont>
      <a:minorFont>
        <a:latin typeface="IB_K850Medium"/>
        <a:ea typeface="IB_K850Medium"/>
        <a:cs typeface="IB_K850Medium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740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18000" tIns="18000" rIns="18000" bIns="18000" numCol="1" anchor="ctr" anchorCtr="0" compatLnSpc="1">
        <a:prstTxWarp prst="textNoShape">
          <a:avLst/>
        </a:prstTxWarp>
      </a:bodyPr>
      <a:lstStyle>
        <a:defPPr marL="0" marR="0" indent="0" algn="ctr" defTabSz="1041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5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IB_K850Medium"/>
            <a:ea typeface="IB_K850Medium"/>
            <a:cs typeface="IB_K850Medium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740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18000" tIns="18000" rIns="18000" bIns="18000" numCol="1" anchor="ctr" anchorCtr="0" compatLnSpc="1">
        <a:prstTxWarp prst="textNoShape">
          <a:avLst/>
        </a:prstTxWarp>
      </a:bodyPr>
      <a:lstStyle>
        <a:defPPr marL="0" marR="0" indent="0" algn="ctr" defTabSz="1041400" rtl="0" eaLnBrk="1" fontAlgn="base" latinLnBrk="1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ko-KR" altLang="en-US" sz="1500" b="0" i="0" u="none" strike="noStrike" cap="none" normalizeH="0" baseline="0" smtClean="0">
            <a:ln>
              <a:noFill/>
            </a:ln>
            <a:solidFill>
              <a:schemeClr val="bg2"/>
            </a:solidFill>
            <a:effectLst/>
            <a:latin typeface="IB_K850Medium"/>
            <a:ea typeface="IB_K850Medium"/>
            <a:cs typeface="IB_K850Medium"/>
          </a:defRPr>
        </a:defPPr>
      </a:lstStyle>
    </a:lnDef>
  </a:objectDefaults>
  <a:extraClrSchemeLst>
    <a:extraClrScheme>
      <a:clrScheme name="기본 디자인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기본 디자인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기본 디자인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8945</TotalTime>
  <Words>1478</Words>
  <Application>Microsoft Office PowerPoint</Application>
  <PresentationFormat>사용자 지정</PresentationFormat>
  <Paragraphs>308</Paragraphs>
  <Slides>28</Slides>
  <Notes>0</Notes>
  <HiddenSlides>0</HiddenSlides>
  <MMClips>0</MMClips>
  <ScaleCrop>false</ScaleCrop>
  <HeadingPairs>
    <vt:vector size="4" baseType="variant">
      <vt:variant>
        <vt:lpstr>테마</vt:lpstr>
      </vt:variant>
      <vt:variant>
        <vt:i4>1</vt:i4>
      </vt:variant>
      <vt:variant>
        <vt:lpstr>슬라이드 제목</vt:lpstr>
      </vt:variant>
      <vt:variant>
        <vt:i4>28</vt:i4>
      </vt:variant>
    </vt:vector>
  </HeadingPairs>
  <TitlesOfParts>
    <vt:vector size="29" baseType="lpstr">
      <vt:lpstr>기본 디자인</vt:lpstr>
      <vt:lpstr>슬라이드 1</vt:lpstr>
      <vt:lpstr>슬라이드 2</vt:lpstr>
      <vt:lpstr>슬라이드 3</vt:lpstr>
      <vt:lpstr>슬라이드 4</vt:lpstr>
      <vt:lpstr>슬라이드 5</vt:lpstr>
      <vt:lpstr>슬라이드 6</vt:lpstr>
      <vt:lpstr>슬라이드 7</vt:lpstr>
      <vt:lpstr>슬라이드 8</vt:lpstr>
      <vt:lpstr>슬라이드 9</vt:lpstr>
      <vt:lpstr>슬라이드 10</vt:lpstr>
      <vt:lpstr>슬라이드 11</vt:lpstr>
      <vt:lpstr>슬라이드 12</vt:lpstr>
      <vt:lpstr>슬라이드 13</vt:lpstr>
      <vt:lpstr>슬라이드 14</vt:lpstr>
      <vt:lpstr>슬라이드 15</vt:lpstr>
      <vt:lpstr>슬라이드 16</vt:lpstr>
      <vt:lpstr>슬라이드 17</vt:lpstr>
      <vt:lpstr>슬라이드 18</vt:lpstr>
      <vt:lpstr>슬라이드 19</vt:lpstr>
      <vt:lpstr>슬라이드 20</vt:lpstr>
      <vt:lpstr>슬라이드 21</vt:lpstr>
      <vt:lpstr>슬라이드 22</vt:lpstr>
      <vt:lpstr>SITEX 2010</vt:lpstr>
      <vt:lpstr>Gadget Show 2012</vt:lpstr>
      <vt:lpstr>슬라이드 25</vt:lpstr>
      <vt:lpstr>슬라이드 26</vt:lpstr>
      <vt:lpstr>슬라이드 27</vt:lpstr>
      <vt:lpstr>슬라이드 28</vt:lpstr>
    </vt:vector>
  </TitlesOfParts>
  <Company>Cresyn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슬라이드 1</dc:title>
  <dc:creator>박명철</dc:creator>
  <cp:lastModifiedBy>Customer</cp:lastModifiedBy>
  <cp:revision>1220</cp:revision>
  <cp:lastPrinted>2012-01-04T13:08:37Z</cp:lastPrinted>
  <dcterms:created xsi:type="dcterms:W3CDTF">2006-07-13T05:37:12Z</dcterms:created>
  <dcterms:modified xsi:type="dcterms:W3CDTF">2013-02-28T12:16:23Z</dcterms:modified>
</cp:coreProperties>
</file>